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2" r:id="rId5"/>
    <p:sldId id="264" r:id="rId6"/>
    <p:sldId id="265" r:id="rId7"/>
    <p:sldId id="277" r:id="rId8"/>
    <p:sldId id="266" r:id="rId9"/>
    <p:sldId id="278" r:id="rId10"/>
    <p:sldId id="267" r:id="rId11"/>
    <p:sldId id="268" r:id="rId12"/>
    <p:sldId id="269" r:id="rId13"/>
    <p:sldId id="274" r:id="rId14"/>
    <p:sldId id="280" r:id="rId15"/>
    <p:sldId id="28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48"/>
    <a:srgbClr val="413D37"/>
    <a:srgbClr val="D6D5D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9F7C-64F7-EC93-3ADE-7BFD0C93A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5D963-093A-112F-82E1-34424981F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A191D-E86D-CDC0-C23A-94D5551D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C65A-A1DC-86F6-6CA0-57EBE102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81D0B-6658-17AB-BEC5-521D40A9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69DF-A8D8-B4CF-666A-7E4FBA2C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75287-E04E-AF2E-7CB6-A0B1832B5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16385-6E82-2FEF-CB6F-DD84AC49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2790F-6668-5D78-5E9D-EB6F4C30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5923E-C8DC-D90B-FB6F-5C304AB7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1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647BF-3ED7-B89F-7997-61631E6C5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B0921-E6BB-6D4F-3082-742DF9D30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B77E-D78A-7165-CE99-FF3D6738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1E9B-16CC-2A85-5307-5713A115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59DE-8A6F-D715-8078-2089AA3E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AA12-9E5F-761F-9029-3DB1F3E8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CBF0-8500-AADF-F785-CE49A143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EA36-AA16-D5DD-C7B4-E8769448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BD7CC-E5B8-D03F-DCDF-C57A32AA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4D66-B621-8CCB-5C3E-FA48D9AD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83C8-FD1C-2000-9D97-C3D8B60E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310A7-4BB1-8DE6-7E3C-8576F625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BCCCE-587D-6B0B-C75A-0A005EF5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F5F7-81C2-41BE-B748-DB825F6E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BE86-BD0D-1270-C9A8-DD250BFB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433-27D5-6EBF-3BA6-43E7FAD7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4337-8BF0-B522-321A-5B55D36EE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680EA-5471-4D82-9FAF-4F3C35FC6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08A34-9787-48BD-FAD0-A1D75706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A5876-85E3-29F4-816F-17369B06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A0004-DCC9-8308-93A8-DB6C9A91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2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A6C7-2D39-3D9E-76F4-7DB0BF96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B4C8A-19FD-DE22-D6FE-F1F09841C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FF39E-57A7-E1B1-FEA3-A02B3E84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05AFD-642F-4FC4-883C-81DC9AD8D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81B18-3E56-75A8-00DD-81DFE4CF9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55CF9-3A4E-5B36-2147-CDD1A889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199FE-D0C3-BE22-1662-25B857D0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75CA4-83BD-2319-83BF-7167EB0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5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50E9-40CF-D10D-46FA-D6BC2BA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BAA32-1991-A23B-7834-2278026B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8B34E-D719-2573-2880-A9C9D15D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4711-0C9E-F94D-01B2-2ABDF5E0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6FBEE-75C2-AA4D-E07F-C003775C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97C7B-77A1-90C5-B424-34D96A64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804D9-4A52-75B3-CA91-A454DCDA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F1D7-F67B-8E3A-B762-99F93F49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0F02-F28A-28D0-7590-AF4B4BED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65928-F6A2-8954-1E56-3925769E1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2472C-8B38-50CB-0D17-C5844094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57CDB-79CD-AE2F-CC5D-370DB7D1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275DD-AD80-BDE9-567D-A1C2F21B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ECB5-796F-57EF-2C84-9933EE20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E98EC-64DD-03B7-DC76-AF410D4E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2931E-EECB-E699-11EC-3883CD9A2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A4AED-6BEB-B8CD-7741-6EB2E4DD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01DB5-3873-22D4-41F0-3A73818E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60182-5F3D-89E0-A58E-A46A6B68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B3755-3136-B1BC-DD9C-F96C872D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EA4D9-03CF-4B65-BBE0-400397B0B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51E6E-B0CF-0E06-3372-0348BC2D3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BFF5-2C99-4322-92AF-53F622012E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53F0-B66B-CECB-22FE-0AA75D0AD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BBA9-0CF2-2806-8C8F-4FDEC13E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93B9-B4B4-4C70-A93F-3924A01B9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9747-D99F-79F0-DA57-9E1A729C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4304"/>
            <a:ext cx="9144000" cy="955009"/>
          </a:xfrm>
        </p:spPr>
        <p:txBody>
          <a:bodyPr/>
          <a:lstStyle/>
          <a:p>
            <a:r>
              <a:rPr lang="en-US" dirty="0" err="1"/>
              <a:t>Ambic</a:t>
            </a:r>
            <a:r>
              <a:rPr lang="en-US" dirty="0"/>
              <a:t> Stem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C2F3-339E-7E87-5CD9-30CB84984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3321"/>
            <a:ext cx="9144000" cy="1655762"/>
          </a:xfrm>
        </p:spPr>
        <p:txBody>
          <a:bodyPr/>
          <a:lstStyle/>
          <a:p>
            <a:r>
              <a:rPr lang="en-US" dirty="0"/>
              <a:t>The next generation of creatives.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EBBDBD-18D0-1AF2-A29B-659385D19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42245" r="17055"/>
          <a:stretch/>
        </p:blipFill>
        <p:spPr bwMode="auto">
          <a:xfrm>
            <a:off x="434507" y="4172119"/>
            <a:ext cx="2203672" cy="21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1699A-35DC-1D5A-2BB2-8A794418E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8391" l="9958" r="89902">
                        <a14:foregroundMark x1="34783" y1="91689" x2="34783" y2="91689"/>
                        <a14:foregroundMark x1="39130" y1="84718" x2="39130" y2="84718"/>
                        <a14:foregroundMark x1="54558" y1="98391" x2="54558" y2="98391"/>
                        <a14:foregroundMark x1="42637" y1="44504" x2="42637" y2="44504"/>
                      </a14:backgroundRemoval>
                    </a14:imgEffect>
                  </a14:imgLayer>
                </a14:imgProps>
              </a:ext>
            </a:extLst>
          </a:blip>
          <a:srcRect l="19436" t="9786" r="32796"/>
          <a:stretch/>
        </p:blipFill>
        <p:spPr>
          <a:xfrm flipH="1">
            <a:off x="7999510" y="4159059"/>
            <a:ext cx="2212902" cy="218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62A24-D706-246A-AF27-D1394C828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02" t="11032" r="30652" b="41982"/>
          <a:stretch/>
        </p:blipFill>
        <p:spPr>
          <a:xfrm>
            <a:off x="5495109" y="4073792"/>
            <a:ext cx="2504402" cy="228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3EA70A-4140-025C-5370-FE8790766F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957"/>
          <a:stretch/>
        </p:blipFill>
        <p:spPr>
          <a:xfrm>
            <a:off x="2638179" y="4206866"/>
            <a:ext cx="2680665" cy="216468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A318E0-9A38-DC96-4154-BF563A02427A}"/>
              </a:ext>
            </a:extLst>
          </p:cNvPr>
          <p:cNvSpPr txBox="1"/>
          <p:nvPr/>
        </p:nvSpPr>
        <p:spPr>
          <a:xfrm>
            <a:off x="4149447" y="2190251"/>
            <a:ext cx="2638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Your feedback.</a:t>
            </a:r>
            <a:endParaRPr lang="en-GB" sz="32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5260FC1-B47C-ED06-4833-9EA9CAE1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7FFEE61-99A6-9CA5-7FF2-78ECE91F6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AE254EF-6A91-63E0-0B2D-0E0EE0129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1D0535-B781-6DDC-DC0C-46C84680AE83}"/>
              </a:ext>
            </a:extLst>
          </p:cNvPr>
          <p:cNvSpPr txBox="1"/>
          <p:nvPr/>
        </p:nvSpPr>
        <p:spPr>
          <a:xfrm>
            <a:off x="418011" y="784389"/>
            <a:ext cx="2742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Self evaluation.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358C6-4AE2-47F3-FC1C-21E68ABB0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96"/>
          <a:stretch/>
        </p:blipFill>
        <p:spPr>
          <a:xfrm>
            <a:off x="357357" y="1595271"/>
            <a:ext cx="5386930" cy="353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D4CDA-9BDE-30EB-7EC4-E165110D5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96"/>
          <a:stretch/>
        </p:blipFill>
        <p:spPr>
          <a:xfrm>
            <a:off x="5869590" y="1504829"/>
            <a:ext cx="5570139" cy="36240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8FCFE2-5006-3C0E-1775-35CC99167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8A630E9-25BD-DABB-1DFB-CA736CA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D44B94E-3FD2-42AA-3998-CBB94F2EB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0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DE6249-9F0C-BFB8-56EF-E24072CAD487}"/>
              </a:ext>
            </a:extLst>
          </p:cNvPr>
          <p:cNvSpPr txBox="1"/>
          <p:nvPr/>
        </p:nvSpPr>
        <p:spPr>
          <a:xfrm>
            <a:off x="2020188" y="1405744"/>
            <a:ext cx="7885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Now, you are going to be evaluating your own design and prototype.</a:t>
            </a:r>
            <a:endParaRPr lang="en-GB" sz="48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509892-CA87-F914-FB43-4D6A09674277}"/>
              </a:ext>
            </a:extLst>
          </p:cNvPr>
          <p:cNvSpPr txBox="1"/>
          <p:nvPr/>
        </p:nvSpPr>
        <p:spPr>
          <a:xfrm>
            <a:off x="667530" y="871770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Finishing up.</a:t>
            </a:r>
            <a:endParaRPr lang="en-GB" sz="3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B1387-E0DF-7D8A-8B1C-CA3712A54FA2}"/>
              </a:ext>
            </a:extLst>
          </p:cNvPr>
          <p:cNvSpPr txBox="1"/>
          <p:nvPr/>
        </p:nvSpPr>
        <p:spPr>
          <a:xfrm>
            <a:off x="667530" y="1529617"/>
            <a:ext cx="111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have you learnt?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DC6A-2841-33BE-016B-AFDD982785EA}"/>
              </a:ext>
            </a:extLst>
          </p:cNvPr>
          <p:cNvSpPr txBox="1"/>
          <p:nvPr/>
        </p:nvSpPr>
        <p:spPr>
          <a:xfrm>
            <a:off x="727688" y="2264408"/>
            <a:ext cx="111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is the process you have completed important?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AEABF-C15D-8001-D3CD-20A28A1E7F4E}"/>
              </a:ext>
            </a:extLst>
          </p:cNvPr>
          <p:cNvSpPr txBox="1"/>
          <p:nvPr/>
        </p:nvSpPr>
        <p:spPr>
          <a:xfrm>
            <a:off x="727688" y="3972466"/>
            <a:ext cx="11128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there anything that you would like to change with your design?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57E9A-73EB-5C0B-C519-FB74A2DA6E42}"/>
              </a:ext>
            </a:extLst>
          </p:cNvPr>
          <p:cNvSpPr txBox="1"/>
          <p:nvPr/>
        </p:nvSpPr>
        <p:spPr>
          <a:xfrm>
            <a:off x="667530" y="5442048"/>
            <a:ext cx="111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are prototypes important?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2BF9A-E5C6-E832-2FEF-5CF64F12A26C}"/>
              </a:ext>
            </a:extLst>
          </p:cNvPr>
          <p:cNvSpPr txBox="1"/>
          <p:nvPr/>
        </p:nvSpPr>
        <p:spPr>
          <a:xfrm>
            <a:off x="727688" y="3118437"/>
            <a:ext cx="111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have you enjoyed?</a:t>
            </a:r>
            <a:endParaRPr lang="en-GB" sz="40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509892-CA87-F914-FB43-4D6A09674277}"/>
              </a:ext>
            </a:extLst>
          </p:cNvPr>
          <p:cNvSpPr txBox="1"/>
          <p:nvPr/>
        </p:nvSpPr>
        <p:spPr>
          <a:xfrm>
            <a:off x="461386" y="1386057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Finishing up.</a:t>
            </a:r>
            <a:endParaRPr lang="en-GB" sz="3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B1387-E0DF-7D8A-8B1C-CA3712A54FA2}"/>
              </a:ext>
            </a:extLst>
          </p:cNvPr>
          <p:cNvSpPr txBox="1"/>
          <p:nvPr/>
        </p:nvSpPr>
        <p:spPr>
          <a:xfrm>
            <a:off x="375630" y="2475692"/>
            <a:ext cx="111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 have all just completed a real life process.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DC6A-2841-33BE-016B-AFDD982785EA}"/>
              </a:ext>
            </a:extLst>
          </p:cNvPr>
          <p:cNvSpPr txBox="1"/>
          <p:nvPr/>
        </p:nvSpPr>
        <p:spPr>
          <a:xfrm>
            <a:off x="461386" y="3745403"/>
            <a:ext cx="111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there anything else you would like to ask Ambic?</a:t>
            </a:r>
            <a:endParaRPr lang="en-GB" sz="40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58DF2-9AC8-4B99-CFA9-04132A52FB98}"/>
              </a:ext>
            </a:extLst>
          </p:cNvPr>
          <p:cNvSpPr txBox="1"/>
          <p:nvPr/>
        </p:nvSpPr>
        <p:spPr>
          <a:xfrm>
            <a:off x="1181577" y="2054641"/>
            <a:ext cx="92777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We hope you have enjoyed the Ambic Stem Challenge.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Good luck!</a:t>
            </a:r>
            <a:endParaRPr lang="en-GB" sz="3200" dirty="0"/>
          </a:p>
        </p:txBody>
      </p:sp>
      <p:pic>
        <p:nvPicPr>
          <p:cNvPr id="4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14884-10B0-3712-33DE-2FE1CAE0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18" y="1674123"/>
            <a:ext cx="3574964" cy="2502476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C411E488-3E4B-252A-7C24-95C6F81C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595" y="5782673"/>
            <a:ext cx="12231191" cy="1076325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0AD76CE5-2078-463B-4971-AACD122F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4" y="-998"/>
            <a:ext cx="12192000" cy="9962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1A17F9-4879-38AD-2240-F06862BA5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62" y="1118"/>
            <a:ext cx="950965" cy="613373"/>
          </a:xfrm>
          <a:prstGeom prst="rect">
            <a:avLst/>
          </a:prstGeom>
        </p:spPr>
      </p:pic>
      <p:pic>
        <p:nvPicPr>
          <p:cNvPr id="6" name="Picture 5" descr="A group of logos with text&#10;&#10;Description automatically generated">
            <a:extLst>
              <a:ext uri="{FF2B5EF4-FFF2-40B4-BE49-F238E27FC236}">
                <a16:creationId xmlns:a16="http://schemas.microsoft.com/office/drawing/2014/main" id="{C09DFCBC-B95C-F327-FBD4-72D762E7B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33" y="4380704"/>
            <a:ext cx="5853733" cy="14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BBC6-8FFD-8637-4462-58D9E1E6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747" y="1269341"/>
            <a:ext cx="9280054" cy="3596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Learning Objective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evaluate my product against the design criteria.</a:t>
            </a:r>
          </a:p>
          <a:p>
            <a:pPr marL="0" indent="0">
              <a:buNone/>
            </a:pPr>
            <a:r>
              <a:rPr lang="en-US" dirty="0"/>
              <a:t>Success Criteria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 can answer questions about my product based on the agreed design criteria.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 can identify how my design achieved the design criteria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 can suggest possible improvements or changes I would make to my design.</a:t>
            </a:r>
          </a:p>
          <a:p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3B9D7E-13ED-158B-D3D6-70E6AEF1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A6110A-E40E-15AF-30A9-8DC3DA5EE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0AF13F-AF3A-11DE-D7DC-A6E59DBB6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6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A8487-260A-1D55-971B-D7F30AAE43FA}"/>
              </a:ext>
            </a:extLst>
          </p:cNvPr>
          <p:cNvSpPr txBox="1"/>
          <p:nvPr/>
        </p:nvSpPr>
        <p:spPr>
          <a:xfrm>
            <a:off x="1844001" y="2044003"/>
            <a:ext cx="78397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can you remember about our previous lesson?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Are you all happy with your prototype?</a:t>
            </a:r>
            <a:endParaRPr lang="en-GB" sz="2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B232520-B331-1578-57DD-080888C9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36A43F-C83D-5C22-A100-B20233563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697614-4C2C-22C3-89F2-9BB253290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A8487-260A-1D55-971B-D7F30AAE43FA}"/>
              </a:ext>
            </a:extLst>
          </p:cNvPr>
          <p:cNvSpPr txBox="1"/>
          <p:nvPr/>
        </p:nvSpPr>
        <p:spPr>
          <a:xfrm>
            <a:off x="1248081" y="1228256"/>
            <a:ext cx="9004527" cy="102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Today we are going to evaluate our prototypes and designs.</a:t>
            </a:r>
          </a:p>
          <a:p>
            <a:endParaRPr lang="en-US" sz="2800" dirty="0"/>
          </a:p>
          <a:p>
            <a:r>
              <a:rPr lang="en-US" sz="2800" dirty="0"/>
              <a:t>This is a key part of our project managers job as this is the step before it goes into manufacturing.</a:t>
            </a:r>
            <a:endParaRPr lang="en-GB" sz="2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57E2B21-3371-2C58-FF4C-1C151111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C3E5D28-C775-5DAC-938C-1A78DAE32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ED19B35-A52F-67A9-70A2-CCE4F5106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76ADA1-854D-C642-B1F0-E2CC283A44BE}"/>
              </a:ext>
            </a:extLst>
          </p:cNvPr>
          <p:cNvSpPr txBox="1"/>
          <p:nvPr/>
        </p:nvSpPr>
        <p:spPr>
          <a:xfrm>
            <a:off x="1230012" y="1327057"/>
            <a:ext cx="9101274" cy="710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Why were you designing the furniture?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What was the problem or issue you identified in your school?</a:t>
            </a:r>
            <a:endParaRPr lang="en-GB" sz="2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61B7D4-1F1F-C4CA-43F5-EB4ECE16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46ACFCC-1180-BA46-5211-E9DC3D93A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26E57A9-D83F-7A3F-7A05-7D7827090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EAEAE4-ACE4-0BC9-B869-38412BA04485}"/>
              </a:ext>
            </a:extLst>
          </p:cNvPr>
          <p:cNvSpPr txBox="1"/>
          <p:nvPr/>
        </p:nvSpPr>
        <p:spPr>
          <a:xfrm>
            <a:off x="1454662" y="805086"/>
            <a:ext cx="375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design criteria: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E496B-3412-E2F4-359B-648F7E12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62" y="1367969"/>
            <a:ext cx="7747269" cy="38136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CC765FD-010C-4961-2FF1-A75F8FD8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30AF00C-BAE1-47C2-01C0-D1F5F3338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5D8223C-3FD6-3EAA-7E61-B117B3130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EAEAE4-ACE4-0BC9-B869-38412BA04485}"/>
              </a:ext>
            </a:extLst>
          </p:cNvPr>
          <p:cNvSpPr txBox="1"/>
          <p:nvPr/>
        </p:nvSpPr>
        <p:spPr>
          <a:xfrm>
            <a:off x="1515371" y="773889"/>
            <a:ext cx="375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design criteria: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E496B-3412-E2F4-359B-648F7E12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71" y="1367801"/>
            <a:ext cx="7718021" cy="3799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A0C54-43B4-E92A-60B9-34AE2D486139}"/>
              </a:ext>
            </a:extLst>
          </p:cNvPr>
          <p:cNvSpPr txBox="1"/>
          <p:nvPr/>
        </p:nvSpPr>
        <p:spPr>
          <a:xfrm>
            <a:off x="1415222" y="5114614"/>
            <a:ext cx="650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could you achieve each aim?</a:t>
            </a:r>
            <a:endParaRPr lang="en-GB" sz="36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5E57727-9867-FECD-E1A6-5CE929B9B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EAEA14-31BF-76D0-9158-95DCE544A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B90540A-73FD-ED18-F09C-67A9E76B6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2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BCFC2-0C52-7595-05FC-CA83B9B308DF}"/>
              </a:ext>
            </a:extLst>
          </p:cNvPr>
          <p:cNvSpPr txBox="1"/>
          <p:nvPr/>
        </p:nvSpPr>
        <p:spPr>
          <a:xfrm>
            <a:off x="697178" y="1672754"/>
            <a:ext cx="8089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Peer Evaluation.</a:t>
            </a:r>
          </a:p>
          <a:p>
            <a:endParaRPr lang="en-US" sz="3200" dirty="0"/>
          </a:p>
          <a:p>
            <a:r>
              <a:rPr lang="en-US" sz="3200" dirty="0"/>
              <a:t>You are now going to have some time to evaluate each others designs and prototypes.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039D7-EAE8-0E9E-7210-4A30D92B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535" y="1563844"/>
            <a:ext cx="3025891" cy="20175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552E94-FD54-F3B0-7D04-8D553269B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D64CD06-008A-206B-1EF0-5DE12C3F5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5821E1D-ED36-FF91-0139-34D7C7DAA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BCFC2-0C52-7595-05FC-CA83B9B308DF}"/>
              </a:ext>
            </a:extLst>
          </p:cNvPr>
          <p:cNvSpPr txBox="1"/>
          <p:nvPr/>
        </p:nvSpPr>
        <p:spPr>
          <a:xfrm>
            <a:off x="1498366" y="1030905"/>
            <a:ext cx="287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Peer Evaluation.</a:t>
            </a:r>
            <a:endParaRPr lang="en-GB" sz="3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AE2A0E-3F26-BACA-A28B-B72A890E5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60288"/>
              </p:ext>
            </p:extLst>
          </p:nvPr>
        </p:nvGraphicFramePr>
        <p:xfrm>
          <a:off x="1607022" y="1615680"/>
          <a:ext cx="7738622" cy="4362977"/>
        </p:xfrm>
        <a:graphic>
          <a:graphicData uri="http://schemas.openxmlformats.org/drawingml/2006/table">
            <a:tbl>
              <a:tblPr firstRow="1" firstCol="1" bandRow="1"/>
              <a:tblGrid>
                <a:gridCol w="3869311">
                  <a:extLst>
                    <a:ext uri="{9D8B030D-6E8A-4147-A177-3AD203B41FA5}">
                      <a16:colId xmlns:a16="http://schemas.microsoft.com/office/drawing/2014/main" val="4158083053"/>
                    </a:ext>
                  </a:extLst>
                </a:gridCol>
                <a:gridCol w="3869311">
                  <a:extLst>
                    <a:ext uri="{9D8B030D-6E8A-4147-A177-3AD203B41FA5}">
                      <a16:colId xmlns:a16="http://schemas.microsoft.com/office/drawing/2014/main" val="331058459"/>
                    </a:ext>
                  </a:extLst>
                </a:gridCol>
              </a:tblGrid>
              <a:tr h="272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 design, I like how you…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might want to think about improving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91792"/>
                  </a:ext>
                </a:extLst>
              </a:tr>
              <a:tr h="10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66197"/>
                  </a:ext>
                </a:extLst>
              </a:tr>
              <a:tr h="10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205950"/>
                  </a:ext>
                </a:extLst>
              </a:tr>
              <a:tr h="10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85528"/>
                  </a:ext>
                </a:extLst>
              </a:tr>
              <a:tr h="10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631587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88F0E07E-595A-CACC-AC36-74926707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11" y="5783671"/>
            <a:ext cx="12231191" cy="10763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5DF1C09-B1AF-2029-F440-76EBA6C8D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99628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9955D05-DBE2-12D2-B5CC-B28CA547A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6" y="2116"/>
            <a:ext cx="950965" cy="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293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Ambic Stem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Ambic Stem Challenge</dc:title>
  <dc:creator>Jessica Hunt</dc:creator>
  <cp:lastModifiedBy>Craig Gardner</cp:lastModifiedBy>
  <cp:revision>6</cp:revision>
  <dcterms:created xsi:type="dcterms:W3CDTF">2022-11-18T10:15:17Z</dcterms:created>
  <dcterms:modified xsi:type="dcterms:W3CDTF">2024-03-07T13:30:40Z</dcterms:modified>
</cp:coreProperties>
</file>