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1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248"/>
    <a:srgbClr val="413D37"/>
    <a:srgbClr val="D6D5D4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12" y="4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19F7C-64F7-EC93-3ADE-7BFD0C93A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E5D963-093A-112F-82E1-34424981FF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A191D-E86D-CDC0-C23A-94D5551D0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BFF5-2C99-4322-92AF-53F622012E6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5C65A-A1DC-86F6-6CA0-57EBE1023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81D0B-6658-17AB-BEC5-521D40A9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93B9-B4B4-4C70-A93F-3924A01B9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98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C69DF-A8D8-B4CF-666A-7E4FBA2CD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C75287-E04E-AF2E-7CB6-A0B1832B5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16385-6E82-2FEF-CB6F-DD84AC49F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BFF5-2C99-4322-92AF-53F622012E6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2790F-6668-5D78-5E9D-EB6F4C302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5923E-C8DC-D90B-FB6F-5C304AB7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93B9-B4B4-4C70-A93F-3924A01B9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511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F647BF-3ED7-B89F-7997-61631E6C56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CB0921-E6BB-6D4F-3082-742DF9D30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2B77E-D78A-7165-CE99-FF3D6738B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BFF5-2C99-4322-92AF-53F622012E6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31E9B-16CC-2A85-5307-5713A115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F59DE-8A6F-D715-8078-2089AA3E4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93B9-B4B4-4C70-A93F-3924A01B9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27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CAA12-9E5F-761F-9029-3DB1F3E8C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6CBF0-8500-AADF-F785-CE49A143A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1EA36-AA16-D5DD-C7B4-E8769448C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BFF5-2C99-4322-92AF-53F622012E6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BD7CC-E5B8-D03F-DCDF-C57A32AAC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C4D66-B621-8CCB-5C3E-FA48D9AD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93B9-B4B4-4C70-A93F-3924A01B9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55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83C8-FD1C-2000-9D97-C3D8B60E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310A7-4BB1-8DE6-7E3C-8576F6259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BCCCE-587D-6B0B-C75A-0A005EF52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BFF5-2C99-4322-92AF-53F622012E6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3F5F7-81C2-41BE-B748-DB825F6E9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6BE86-BD0D-1270-C9A8-DD250BFBB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93B9-B4B4-4C70-A93F-3924A01B9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87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C433-27D5-6EBF-3BA6-43E7FAD7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04337-8BF0-B522-321A-5B55D36EE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680EA-5471-4D82-9FAF-4F3C35FC6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08A34-9787-48BD-FAD0-A1D75706F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BFF5-2C99-4322-92AF-53F622012E6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A5876-85E3-29F4-816F-17369B069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A0004-DCC9-8308-93A8-DB6C9A91C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93B9-B4B4-4C70-A93F-3924A01B9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52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6A6C7-2D39-3D9E-76F4-7DB0BF96B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B4C8A-19FD-DE22-D6FE-F1F09841C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FF39E-57A7-E1B1-FEA3-A02B3E84B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05AFD-642F-4FC4-883C-81DC9AD8D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81B18-3E56-75A8-00DD-81DFE4CF9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255CF9-3A4E-5B36-2147-CDD1A889D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BFF5-2C99-4322-92AF-53F622012E6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C199FE-D0C3-BE22-1662-25B857D06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775CA4-83BD-2319-83BF-7167EB0D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93B9-B4B4-4C70-A93F-3924A01B9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5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D50E9-40CF-D10D-46FA-D6BC2BAC7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7BAA32-1991-A23B-7834-2278026BC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BFF5-2C99-4322-92AF-53F622012E6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8B34E-D719-2573-2880-A9C9D15D7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24711-0C9E-F94D-01B2-2ABDF5E03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93B9-B4B4-4C70-A93F-3924A01B9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71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66FBEE-75C2-AA4D-E07F-C003775CC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BFF5-2C99-4322-92AF-53F622012E6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97C7B-77A1-90C5-B424-34D96A64F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804D9-4A52-75B3-CA91-A454DCDA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93B9-B4B4-4C70-A93F-3924A01B9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717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3F1D7-F67B-8E3A-B762-99F93F49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10F02-F28A-28D0-7590-AF4B4BED6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65928-F6A2-8954-1E56-3925769E1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2472C-8B38-50CB-0D17-C5844094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BFF5-2C99-4322-92AF-53F622012E6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57CDB-79CD-AE2F-CC5D-370DB7D1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275DD-AD80-BDE9-567D-A1C2F21B9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93B9-B4B4-4C70-A93F-3924A01B9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580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BECB5-796F-57EF-2C84-9933EE201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CE98EC-64DD-03B7-DC76-AF410D4EBE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2931E-EECB-E699-11EC-3883CD9A2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A4AED-6BEB-B8CD-7741-6EB2E4DD5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BFF5-2C99-4322-92AF-53F622012E6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01DB5-3873-22D4-41F0-3A73818EC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60182-5F3D-89E0-A58E-A46A6B68D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93B9-B4B4-4C70-A93F-3924A01B9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93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CB3755-3136-B1BC-DD9C-F96C872D2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EA4D9-03CF-4B65-BBE0-400397B0B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51E6E-B0CF-0E06-3372-0348BC2D3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FBFF5-2C99-4322-92AF-53F622012E6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253F0-B66B-CECB-22FE-0AA75D0AD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2BBA9-0CF2-2806-8C8F-4FDEC13E8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C93B9-B4B4-4C70-A93F-3924A01B9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08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22gGq5lNXc?feature=oembed" TargetMode="Externa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8.svg"/><Relationship Id="rId5" Type="http://schemas.openxmlformats.org/officeDocument/2006/relationships/image" Target="../media/image14.jpe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19.png"/><Relationship Id="rId10" Type="http://schemas.openxmlformats.org/officeDocument/2006/relationships/image" Target="../media/image8.svg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69747-D99F-79F0-DA57-9E1A729C8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4304"/>
            <a:ext cx="9144000" cy="955009"/>
          </a:xfrm>
        </p:spPr>
        <p:txBody>
          <a:bodyPr/>
          <a:lstStyle/>
          <a:p>
            <a:r>
              <a:rPr lang="en-US" dirty="0" err="1"/>
              <a:t>Ambic</a:t>
            </a:r>
            <a:r>
              <a:rPr lang="en-US" dirty="0"/>
              <a:t> Stem Challenge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10C2F3-339E-7E87-5CD9-30CB84984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53321"/>
            <a:ext cx="9144000" cy="1655762"/>
          </a:xfrm>
        </p:spPr>
        <p:txBody>
          <a:bodyPr/>
          <a:lstStyle/>
          <a:p>
            <a:r>
              <a:rPr lang="en-US" dirty="0"/>
              <a:t>The next generation of creatives.</a:t>
            </a:r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AEBBDBD-18D0-1AF2-A29B-659385D19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5" t="42245" r="17055"/>
          <a:stretch/>
        </p:blipFill>
        <p:spPr bwMode="auto">
          <a:xfrm>
            <a:off x="434507" y="4215954"/>
            <a:ext cx="2203672" cy="218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21699A-35DC-1D5A-2BB2-8A794418E4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0" b="98391" l="9958" r="89902">
                        <a14:foregroundMark x1="34783" y1="91689" x2="34783" y2="91689"/>
                        <a14:foregroundMark x1="39130" y1="84718" x2="39130" y2="84718"/>
                        <a14:foregroundMark x1="54558" y1="98391" x2="54558" y2="98391"/>
                        <a14:foregroundMark x1="42637" y1="44504" x2="42637" y2="44504"/>
                      </a14:backgroundRemoval>
                    </a14:imgEffect>
                  </a14:imgLayer>
                </a14:imgProps>
              </a:ext>
            </a:extLst>
          </a:blip>
          <a:srcRect l="19436" t="9786" r="32796"/>
          <a:stretch/>
        </p:blipFill>
        <p:spPr>
          <a:xfrm flipH="1">
            <a:off x="7999510" y="4167831"/>
            <a:ext cx="2212902" cy="21863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762A24-D706-246A-AF27-D1394C8287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02" t="11032" r="30652" b="41982"/>
          <a:stretch/>
        </p:blipFill>
        <p:spPr>
          <a:xfrm>
            <a:off x="5495109" y="4097913"/>
            <a:ext cx="2504402" cy="2280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3EA70A-4140-025C-5370-FE8790766F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5957"/>
          <a:stretch/>
        </p:blipFill>
        <p:spPr>
          <a:xfrm>
            <a:off x="2638179" y="4201538"/>
            <a:ext cx="2680665" cy="2164689"/>
          </a:xfrm>
          <a:prstGeom prst="rect">
            <a:avLst/>
          </a:prstGeom>
        </p:spPr>
      </p:pic>
      <p:pic>
        <p:nvPicPr>
          <p:cNvPr id="5" name="Graphic 10">
            <a:extLst>
              <a:ext uri="{FF2B5EF4-FFF2-40B4-BE49-F238E27FC236}">
                <a16:creationId xmlns:a16="http://schemas.microsoft.com/office/drawing/2014/main" id="{C411E488-3E4B-252A-7C24-95C6F81CC3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9595" y="5782673"/>
            <a:ext cx="12231191" cy="1076325"/>
          </a:xfrm>
          <a:prstGeom prst="rect">
            <a:avLst/>
          </a:prstGeom>
        </p:spPr>
      </p:pic>
      <p:pic>
        <p:nvPicPr>
          <p:cNvPr id="9" name="Graphic 12">
            <a:extLst>
              <a:ext uri="{FF2B5EF4-FFF2-40B4-BE49-F238E27FC236}">
                <a16:creationId xmlns:a16="http://schemas.microsoft.com/office/drawing/2014/main" id="{0AD76CE5-2078-463B-4971-AACD122F37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0884" y="-998"/>
            <a:ext cx="12192000" cy="996289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B1A17F9-4879-38AD-2240-F06862BA56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362" y="1118"/>
            <a:ext cx="950965" cy="6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00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9E2C40-832E-AEC5-F86B-9AEE3701B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88" t="9939" r="12960" b="22392"/>
          <a:stretch/>
        </p:blipFill>
        <p:spPr>
          <a:xfrm>
            <a:off x="1004715" y="933212"/>
            <a:ext cx="3270063" cy="28497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403CC8-1E6B-EC89-18D5-3DF54749E809}"/>
              </a:ext>
            </a:extLst>
          </p:cNvPr>
          <p:cNvSpPr txBox="1"/>
          <p:nvPr/>
        </p:nvSpPr>
        <p:spPr>
          <a:xfrm>
            <a:off x="525157" y="3991638"/>
            <a:ext cx="390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this piece of furniture used for?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AB34-D02D-F515-8FDD-C0C2C5FED9C8}"/>
              </a:ext>
            </a:extLst>
          </p:cNvPr>
          <p:cNvSpPr txBox="1"/>
          <p:nvPr/>
        </p:nvSpPr>
        <p:spPr>
          <a:xfrm>
            <a:off x="525225" y="5518516"/>
            <a:ext cx="3749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Who might use it? How do you know?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F7E5F0-EBF9-134B-92B1-C94E908AB0D7}"/>
              </a:ext>
            </a:extLst>
          </p:cNvPr>
          <p:cNvSpPr txBox="1"/>
          <p:nvPr/>
        </p:nvSpPr>
        <p:spPr>
          <a:xfrm>
            <a:off x="4957595" y="1107806"/>
            <a:ext cx="349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you think it is made from?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547313-FE93-6C95-F181-E6A3B0AD03B9}"/>
              </a:ext>
            </a:extLst>
          </p:cNvPr>
          <p:cNvSpPr txBox="1"/>
          <p:nvPr/>
        </p:nvSpPr>
        <p:spPr>
          <a:xfrm>
            <a:off x="4982214" y="2470004"/>
            <a:ext cx="351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could you describe the shape?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86E065-2651-0D2A-C74A-621991486C3D}"/>
              </a:ext>
            </a:extLst>
          </p:cNvPr>
          <p:cNvSpPr txBox="1"/>
          <p:nvPr/>
        </p:nvSpPr>
        <p:spPr>
          <a:xfrm>
            <a:off x="4951052" y="3994260"/>
            <a:ext cx="327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could you describe surface?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66913C-5F80-8C39-AB72-53400F8AB010}"/>
              </a:ext>
            </a:extLst>
          </p:cNvPr>
          <p:cNvSpPr txBox="1"/>
          <p:nvPr/>
        </p:nvSpPr>
        <p:spPr>
          <a:xfrm>
            <a:off x="5007326" y="5518516"/>
            <a:ext cx="3182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could you describe </a:t>
            </a:r>
            <a:r>
              <a:rPr lang="en-US" dirty="0" err="1"/>
              <a:t>colour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31DBEE-0C72-5355-6FFF-49A8C9C7825E}"/>
              </a:ext>
            </a:extLst>
          </p:cNvPr>
          <p:cNvSpPr txBox="1"/>
          <p:nvPr/>
        </p:nvSpPr>
        <p:spPr>
          <a:xfrm>
            <a:off x="8795526" y="1102155"/>
            <a:ext cx="147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it practical?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5339DC-F000-FD22-C7AF-7D642A1157E8}"/>
              </a:ext>
            </a:extLst>
          </p:cNvPr>
          <p:cNvSpPr txBox="1"/>
          <p:nvPr/>
        </p:nvSpPr>
        <p:spPr>
          <a:xfrm>
            <a:off x="8795526" y="2470004"/>
            <a:ext cx="3116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Would this piece of furniture fit in our school?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FCC72B-9D0B-8F3C-221E-5DF037CF7252}"/>
              </a:ext>
            </a:extLst>
          </p:cNvPr>
          <p:cNvSpPr txBox="1"/>
          <p:nvPr/>
        </p:nvSpPr>
        <p:spPr>
          <a:xfrm>
            <a:off x="8795526" y="4022950"/>
            <a:ext cx="150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 you like it?</a:t>
            </a:r>
            <a:endParaRPr lang="en-GB" dirty="0"/>
          </a:p>
        </p:txBody>
      </p:sp>
      <p:pic>
        <p:nvPicPr>
          <p:cNvPr id="13" name="Graphic 10">
            <a:extLst>
              <a:ext uri="{FF2B5EF4-FFF2-40B4-BE49-F238E27FC236}">
                <a16:creationId xmlns:a16="http://schemas.microsoft.com/office/drawing/2014/main" id="{C411E488-3E4B-252A-7C24-95C6F81CC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9595" y="5782673"/>
            <a:ext cx="12231191" cy="1076325"/>
          </a:xfrm>
          <a:prstGeom prst="rect">
            <a:avLst/>
          </a:prstGeom>
        </p:spPr>
      </p:pic>
      <p:pic>
        <p:nvPicPr>
          <p:cNvPr id="14" name="Graphic 12">
            <a:extLst>
              <a:ext uri="{FF2B5EF4-FFF2-40B4-BE49-F238E27FC236}">
                <a16:creationId xmlns:a16="http://schemas.microsoft.com/office/drawing/2014/main" id="{0AD76CE5-2078-463B-4971-AACD122F3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0884" y="-998"/>
            <a:ext cx="12192000" cy="996289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EB1A17F9-4879-38AD-2240-F06862BA56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362" y="1118"/>
            <a:ext cx="950965" cy="6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55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403CC8-1E6B-EC89-18D5-3DF54749E809}"/>
              </a:ext>
            </a:extLst>
          </p:cNvPr>
          <p:cNvSpPr txBox="1"/>
          <p:nvPr/>
        </p:nvSpPr>
        <p:spPr>
          <a:xfrm>
            <a:off x="573283" y="4033749"/>
            <a:ext cx="390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this piece of furniture used for?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AB34-D02D-F515-8FDD-C0C2C5FED9C8}"/>
              </a:ext>
            </a:extLst>
          </p:cNvPr>
          <p:cNvSpPr txBox="1"/>
          <p:nvPr/>
        </p:nvSpPr>
        <p:spPr>
          <a:xfrm>
            <a:off x="653336" y="5560627"/>
            <a:ext cx="3749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Who might use it? How do you know?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F7E5F0-EBF9-134B-92B1-C94E908AB0D7}"/>
              </a:ext>
            </a:extLst>
          </p:cNvPr>
          <p:cNvSpPr txBox="1"/>
          <p:nvPr/>
        </p:nvSpPr>
        <p:spPr>
          <a:xfrm>
            <a:off x="5005721" y="1149917"/>
            <a:ext cx="349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you think it is made from?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547313-FE93-6C95-F181-E6A3B0AD03B9}"/>
              </a:ext>
            </a:extLst>
          </p:cNvPr>
          <p:cNvSpPr txBox="1"/>
          <p:nvPr/>
        </p:nvSpPr>
        <p:spPr>
          <a:xfrm>
            <a:off x="5030340" y="2512115"/>
            <a:ext cx="351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could you describe the shape?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86E065-2651-0D2A-C74A-621991486C3D}"/>
              </a:ext>
            </a:extLst>
          </p:cNvPr>
          <p:cNvSpPr txBox="1"/>
          <p:nvPr/>
        </p:nvSpPr>
        <p:spPr>
          <a:xfrm>
            <a:off x="4999178" y="4036371"/>
            <a:ext cx="327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could you describe surface?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66913C-5F80-8C39-AB72-53400F8AB010}"/>
              </a:ext>
            </a:extLst>
          </p:cNvPr>
          <p:cNvSpPr txBox="1"/>
          <p:nvPr/>
        </p:nvSpPr>
        <p:spPr>
          <a:xfrm>
            <a:off x="5055452" y="5560627"/>
            <a:ext cx="3182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could you describe </a:t>
            </a:r>
            <a:r>
              <a:rPr lang="en-US" dirty="0" err="1"/>
              <a:t>colour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31DBEE-0C72-5355-6FFF-49A8C9C7825E}"/>
              </a:ext>
            </a:extLst>
          </p:cNvPr>
          <p:cNvSpPr txBox="1"/>
          <p:nvPr/>
        </p:nvSpPr>
        <p:spPr>
          <a:xfrm>
            <a:off x="8843652" y="1144266"/>
            <a:ext cx="147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it practical?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5339DC-F000-FD22-C7AF-7D642A1157E8}"/>
              </a:ext>
            </a:extLst>
          </p:cNvPr>
          <p:cNvSpPr txBox="1"/>
          <p:nvPr/>
        </p:nvSpPr>
        <p:spPr>
          <a:xfrm>
            <a:off x="8843652" y="2512115"/>
            <a:ext cx="3116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Would this piece of furniture fit in our school?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FCC72B-9D0B-8F3C-221E-5DF037CF7252}"/>
              </a:ext>
            </a:extLst>
          </p:cNvPr>
          <p:cNvSpPr txBox="1"/>
          <p:nvPr/>
        </p:nvSpPr>
        <p:spPr>
          <a:xfrm>
            <a:off x="8843652" y="4065061"/>
            <a:ext cx="150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 you like it?</a:t>
            </a:r>
            <a:endParaRPr lang="en-GB" dirty="0"/>
          </a:p>
        </p:txBody>
      </p:sp>
      <p:pic>
        <p:nvPicPr>
          <p:cNvPr id="1026" name="Picture 2" descr="Wooden Nursery Desk &amp; Chair-0">
            <a:extLst>
              <a:ext uri="{FF2B5EF4-FFF2-40B4-BE49-F238E27FC236}">
                <a16:creationId xmlns:a16="http://schemas.microsoft.com/office/drawing/2014/main" id="{395EF109-246B-AD02-3AC7-4BBC3AD93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6" b="13645"/>
          <a:stretch/>
        </p:blipFill>
        <p:spPr bwMode="auto">
          <a:xfrm>
            <a:off x="828302" y="1067623"/>
            <a:ext cx="3983471" cy="275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10">
            <a:extLst>
              <a:ext uri="{FF2B5EF4-FFF2-40B4-BE49-F238E27FC236}">
                <a16:creationId xmlns:a16="http://schemas.microsoft.com/office/drawing/2014/main" id="{C411E488-3E4B-252A-7C24-95C6F81CC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9595" y="5782673"/>
            <a:ext cx="12231191" cy="10763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AD76CE5-2078-463B-4971-AACD122F3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0884" y="-998"/>
            <a:ext cx="12192000" cy="996289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EB1A17F9-4879-38AD-2240-F06862BA56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362" y="1118"/>
            <a:ext cx="950965" cy="6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80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403CC8-1E6B-EC89-18D5-3DF54749E809}"/>
              </a:ext>
            </a:extLst>
          </p:cNvPr>
          <p:cNvSpPr txBox="1"/>
          <p:nvPr/>
        </p:nvSpPr>
        <p:spPr>
          <a:xfrm>
            <a:off x="513125" y="4003670"/>
            <a:ext cx="390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this piece of furniture used for?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AB34-D02D-F515-8FDD-C0C2C5FED9C8}"/>
              </a:ext>
            </a:extLst>
          </p:cNvPr>
          <p:cNvSpPr txBox="1"/>
          <p:nvPr/>
        </p:nvSpPr>
        <p:spPr>
          <a:xfrm>
            <a:off x="593178" y="5530548"/>
            <a:ext cx="3749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Who might use it? How do you know?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F7E5F0-EBF9-134B-92B1-C94E908AB0D7}"/>
              </a:ext>
            </a:extLst>
          </p:cNvPr>
          <p:cNvSpPr txBox="1"/>
          <p:nvPr/>
        </p:nvSpPr>
        <p:spPr>
          <a:xfrm>
            <a:off x="4945563" y="1119838"/>
            <a:ext cx="349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you think it is made from?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547313-FE93-6C95-F181-E6A3B0AD03B9}"/>
              </a:ext>
            </a:extLst>
          </p:cNvPr>
          <p:cNvSpPr txBox="1"/>
          <p:nvPr/>
        </p:nvSpPr>
        <p:spPr>
          <a:xfrm>
            <a:off x="4970182" y="2482036"/>
            <a:ext cx="351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could you describe the shape?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86E065-2651-0D2A-C74A-621991486C3D}"/>
              </a:ext>
            </a:extLst>
          </p:cNvPr>
          <p:cNvSpPr txBox="1"/>
          <p:nvPr/>
        </p:nvSpPr>
        <p:spPr>
          <a:xfrm>
            <a:off x="4939020" y="4006292"/>
            <a:ext cx="327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could you describe surface?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66913C-5F80-8C39-AB72-53400F8AB010}"/>
              </a:ext>
            </a:extLst>
          </p:cNvPr>
          <p:cNvSpPr txBox="1"/>
          <p:nvPr/>
        </p:nvSpPr>
        <p:spPr>
          <a:xfrm>
            <a:off x="4995294" y="5530548"/>
            <a:ext cx="3182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could you describe </a:t>
            </a:r>
            <a:r>
              <a:rPr lang="en-US" dirty="0" err="1"/>
              <a:t>colour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31DBEE-0C72-5355-6FFF-49A8C9C7825E}"/>
              </a:ext>
            </a:extLst>
          </p:cNvPr>
          <p:cNvSpPr txBox="1"/>
          <p:nvPr/>
        </p:nvSpPr>
        <p:spPr>
          <a:xfrm>
            <a:off x="8783494" y="1114187"/>
            <a:ext cx="147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it practical?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5339DC-F000-FD22-C7AF-7D642A1157E8}"/>
              </a:ext>
            </a:extLst>
          </p:cNvPr>
          <p:cNvSpPr txBox="1"/>
          <p:nvPr/>
        </p:nvSpPr>
        <p:spPr>
          <a:xfrm>
            <a:off x="8783494" y="2482036"/>
            <a:ext cx="3116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Would this piece of furniture fit in our school?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FCC72B-9D0B-8F3C-221E-5DF037CF7252}"/>
              </a:ext>
            </a:extLst>
          </p:cNvPr>
          <p:cNvSpPr txBox="1"/>
          <p:nvPr/>
        </p:nvSpPr>
        <p:spPr>
          <a:xfrm>
            <a:off x="8783494" y="4034982"/>
            <a:ext cx="150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 you like it?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E78E37-8F6E-4AFE-F938-276598B982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78" t="51752" r="50000" b="25726"/>
          <a:stretch/>
        </p:blipFill>
        <p:spPr>
          <a:xfrm>
            <a:off x="728968" y="1042331"/>
            <a:ext cx="4145448" cy="2670957"/>
          </a:xfrm>
          <a:prstGeom prst="rect">
            <a:avLst/>
          </a:prstGeom>
        </p:spPr>
      </p:pic>
      <p:pic>
        <p:nvPicPr>
          <p:cNvPr id="13" name="Graphic 10">
            <a:extLst>
              <a:ext uri="{FF2B5EF4-FFF2-40B4-BE49-F238E27FC236}">
                <a16:creationId xmlns:a16="http://schemas.microsoft.com/office/drawing/2014/main" id="{C411E488-3E4B-252A-7C24-95C6F81CC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9595" y="5782673"/>
            <a:ext cx="12231191" cy="1076325"/>
          </a:xfrm>
          <a:prstGeom prst="rect">
            <a:avLst/>
          </a:prstGeom>
        </p:spPr>
      </p:pic>
      <p:pic>
        <p:nvPicPr>
          <p:cNvPr id="14" name="Graphic 12">
            <a:extLst>
              <a:ext uri="{FF2B5EF4-FFF2-40B4-BE49-F238E27FC236}">
                <a16:creationId xmlns:a16="http://schemas.microsoft.com/office/drawing/2014/main" id="{0AD76CE5-2078-463B-4971-AACD122F3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0884" y="-998"/>
            <a:ext cx="12192000" cy="996289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EB1A17F9-4879-38AD-2240-F06862BA56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362" y="1118"/>
            <a:ext cx="950965" cy="6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75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403CC8-1E6B-EC89-18D5-3DF54749E809}"/>
              </a:ext>
            </a:extLst>
          </p:cNvPr>
          <p:cNvSpPr txBox="1"/>
          <p:nvPr/>
        </p:nvSpPr>
        <p:spPr>
          <a:xfrm>
            <a:off x="464999" y="3955543"/>
            <a:ext cx="390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this piece of furniture used for?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AB34-D02D-F515-8FDD-C0C2C5FED9C8}"/>
              </a:ext>
            </a:extLst>
          </p:cNvPr>
          <p:cNvSpPr txBox="1"/>
          <p:nvPr/>
        </p:nvSpPr>
        <p:spPr>
          <a:xfrm>
            <a:off x="545052" y="5482421"/>
            <a:ext cx="3749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Who might use it? How do you know?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F7E5F0-EBF9-134B-92B1-C94E908AB0D7}"/>
              </a:ext>
            </a:extLst>
          </p:cNvPr>
          <p:cNvSpPr txBox="1"/>
          <p:nvPr/>
        </p:nvSpPr>
        <p:spPr>
          <a:xfrm>
            <a:off x="4897437" y="1071711"/>
            <a:ext cx="349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you think it is made from?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547313-FE93-6C95-F181-E6A3B0AD03B9}"/>
              </a:ext>
            </a:extLst>
          </p:cNvPr>
          <p:cNvSpPr txBox="1"/>
          <p:nvPr/>
        </p:nvSpPr>
        <p:spPr>
          <a:xfrm>
            <a:off x="4922056" y="2433909"/>
            <a:ext cx="351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could you describe the shape?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86E065-2651-0D2A-C74A-621991486C3D}"/>
              </a:ext>
            </a:extLst>
          </p:cNvPr>
          <p:cNvSpPr txBox="1"/>
          <p:nvPr/>
        </p:nvSpPr>
        <p:spPr>
          <a:xfrm>
            <a:off x="4890894" y="3958165"/>
            <a:ext cx="327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could you describe surface?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66913C-5F80-8C39-AB72-53400F8AB010}"/>
              </a:ext>
            </a:extLst>
          </p:cNvPr>
          <p:cNvSpPr txBox="1"/>
          <p:nvPr/>
        </p:nvSpPr>
        <p:spPr>
          <a:xfrm>
            <a:off x="4947168" y="5482421"/>
            <a:ext cx="3182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could you describe </a:t>
            </a:r>
            <a:r>
              <a:rPr lang="en-US" dirty="0" err="1"/>
              <a:t>colour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31DBEE-0C72-5355-6FFF-49A8C9C7825E}"/>
              </a:ext>
            </a:extLst>
          </p:cNvPr>
          <p:cNvSpPr txBox="1"/>
          <p:nvPr/>
        </p:nvSpPr>
        <p:spPr>
          <a:xfrm>
            <a:off x="8735368" y="1066060"/>
            <a:ext cx="147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it practical?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5339DC-F000-FD22-C7AF-7D642A1157E8}"/>
              </a:ext>
            </a:extLst>
          </p:cNvPr>
          <p:cNvSpPr txBox="1"/>
          <p:nvPr/>
        </p:nvSpPr>
        <p:spPr>
          <a:xfrm>
            <a:off x="8735368" y="2433909"/>
            <a:ext cx="3116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Would this piece of furniture fit in our school?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FCC72B-9D0B-8F3C-221E-5DF037CF7252}"/>
              </a:ext>
            </a:extLst>
          </p:cNvPr>
          <p:cNvSpPr txBox="1"/>
          <p:nvPr/>
        </p:nvSpPr>
        <p:spPr>
          <a:xfrm>
            <a:off x="8735368" y="3986855"/>
            <a:ext cx="150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 you like it?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96F1A1-A2DB-9829-43A6-FFFEE78221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37" t="29860" r="33396" b="42839"/>
          <a:stretch/>
        </p:blipFill>
        <p:spPr>
          <a:xfrm>
            <a:off x="673280" y="1240261"/>
            <a:ext cx="4224157" cy="2274025"/>
          </a:xfrm>
          <a:prstGeom prst="rect">
            <a:avLst/>
          </a:prstGeom>
        </p:spPr>
      </p:pic>
      <p:pic>
        <p:nvPicPr>
          <p:cNvPr id="3" name="Graphic 10">
            <a:extLst>
              <a:ext uri="{FF2B5EF4-FFF2-40B4-BE49-F238E27FC236}">
                <a16:creationId xmlns:a16="http://schemas.microsoft.com/office/drawing/2014/main" id="{C411E488-3E4B-252A-7C24-95C6F81CC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9595" y="5782673"/>
            <a:ext cx="12231191" cy="1076325"/>
          </a:xfrm>
          <a:prstGeom prst="rect">
            <a:avLst/>
          </a:prstGeom>
        </p:spPr>
      </p:pic>
      <p:pic>
        <p:nvPicPr>
          <p:cNvPr id="14" name="Graphic 12">
            <a:extLst>
              <a:ext uri="{FF2B5EF4-FFF2-40B4-BE49-F238E27FC236}">
                <a16:creationId xmlns:a16="http://schemas.microsoft.com/office/drawing/2014/main" id="{0AD76CE5-2078-463B-4971-AACD122F3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0884" y="-998"/>
            <a:ext cx="12192000" cy="996289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EB1A17F9-4879-38AD-2240-F06862BA56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362" y="1118"/>
            <a:ext cx="950965" cy="6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12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19F375-FD6B-5317-B88A-5958E87F11A3}"/>
              </a:ext>
            </a:extLst>
          </p:cNvPr>
          <p:cNvSpPr txBox="1"/>
          <p:nvPr/>
        </p:nvSpPr>
        <p:spPr>
          <a:xfrm>
            <a:off x="3434350" y="872820"/>
            <a:ext cx="5170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Your turn now:</a:t>
            </a:r>
            <a:endParaRPr lang="en-US" dirty="0"/>
          </a:p>
          <a:p>
            <a:pPr algn="ctr"/>
            <a:r>
              <a:rPr lang="en-US" dirty="0"/>
              <a:t>Use the internet to find examples of school furniture.</a:t>
            </a:r>
          </a:p>
          <a:p>
            <a:pPr algn="ctr"/>
            <a:r>
              <a:rPr lang="en-US" dirty="0"/>
              <a:t>Use the resource sheet to complete an analysis.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68B85A-FAB3-33F8-3908-3AF8F1736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522" y="1789012"/>
            <a:ext cx="6468955" cy="4531823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C411E488-3E4B-252A-7C24-95C6F81CC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9595" y="5782673"/>
            <a:ext cx="12231191" cy="1076325"/>
          </a:xfrm>
          <a:prstGeom prst="rect">
            <a:avLst/>
          </a:prstGeom>
        </p:spPr>
      </p:pic>
      <p:pic>
        <p:nvPicPr>
          <p:cNvPr id="9" name="Graphic 12">
            <a:extLst>
              <a:ext uri="{FF2B5EF4-FFF2-40B4-BE49-F238E27FC236}">
                <a16:creationId xmlns:a16="http://schemas.microsoft.com/office/drawing/2014/main" id="{0AD76CE5-2078-463B-4971-AACD122F3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0884" y="-998"/>
            <a:ext cx="12192000" cy="996289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B1A17F9-4879-38AD-2240-F06862BA56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362" y="1118"/>
            <a:ext cx="950965" cy="6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09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10">
            <a:extLst>
              <a:ext uri="{FF2B5EF4-FFF2-40B4-BE49-F238E27FC236}">
                <a16:creationId xmlns:a16="http://schemas.microsoft.com/office/drawing/2014/main" id="{C411E488-3E4B-252A-7C24-95C6F81CC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595" y="5782673"/>
            <a:ext cx="12231191" cy="1076325"/>
          </a:xfrm>
          <a:prstGeom prst="rect">
            <a:avLst/>
          </a:prstGeom>
        </p:spPr>
      </p:pic>
      <p:pic>
        <p:nvPicPr>
          <p:cNvPr id="5" name="Graphic 12">
            <a:extLst>
              <a:ext uri="{FF2B5EF4-FFF2-40B4-BE49-F238E27FC236}">
                <a16:creationId xmlns:a16="http://schemas.microsoft.com/office/drawing/2014/main" id="{0AD76CE5-2078-463B-4971-AACD122F3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0884" y="-998"/>
            <a:ext cx="12192000" cy="996289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B1A17F9-4879-38AD-2240-F06862BA56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362" y="1118"/>
            <a:ext cx="950965" cy="61337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99B3A56-CD44-C56E-870A-E68376091B6C}"/>
              </a:ext>
            </a:extLst>
          </p:cNvPr>
          <p:cNvSpPr/>
          <p:nvPr/>
        </p:nvSpPr>
        <p:spPr>
          <a:xfrm>
            <a:off x="3238501" y="2043476"/>
            <a:ext cx="5190206" cy="2047875"/>
          </a:xfrm>
          <a:prstGeom prst="ellipse">
            <a:avLst/>
          </a:prstGeom>
          <a:solidFill>
            <a:srgbClr val="FCB248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What makes a ‘good’ piece of furniture?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86694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69747-D99F-79F0-DA57-9E1A729C8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020" y="1261681"/>
            <a:ext cx="9144000" cy="955009"/>
          </a:xfrm>
        </p:spPr>
        <p:txBody>
          <a:bodyPr/>
          <a:lstStyle/>
          <a:p>
            <a:r>
              <a:rPr lang="en-US" dirty="0" err="1"/>
              <a:t>Ambic</a:t>
            </a:r>
            <a:r>
              <a:rPr lang="en-US" dirty="0"/>
              <a:t> Stem Challenge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10C2F3-339E-7E87-5CD9-30CB84984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8122" y="2133546"/>
            <a:ext cx="9144000" cy="3185516"/>
          </a:xfrm>
        </p:spPr>
        <p:txBody>
          <a:bodyPr>
            <a:normAutofit/>
          </a:bodyPr>
          <a:lstStyle/>
          <a:p>
            <a:r>
              <a:rPr lang="en-US" dirty="0"/>
              <a:t>The next generation of creatives.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you didn’t see a piece of furniture you liked today or one that would fit in our school, we might have to design our own…</a:t>
            </a:r>
            <a:endParaRPr lang="en-GB" dirty="0"/>
          </a:p>
        </p:txBody>
      </p:sp>
      <p:pic>
        <p:nvPicPr>
          <p:cNvPr id="4" name="Graphic 10">
            <a:extLst>
              <a:ext uri="{FF2B5EF4-FFF2-40B4-BE49-F238E27FC236}">
                <a16:creationId xmlns:a16="http://schemas.microsoft.com/office/drawing/2014/main" id="{C411E488-3E4B-252A-7C24-95C6F81CC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595" y="5782673"/>
            <a:ext cx="12231191" cy="1076325"/>
          </a:xfrm>
          <a:prstGeom prst="rect">
            <a:avLst/>
          </a:prstGeom>
        </p:spPr>
      </p:pic>
      <p:pic>
        <p:nvPicPr>
          <p:cNvPr id="5" name="Graphic 12">
            <a:extLst>
              <a:ext uri="{FF2B5EF4-FFF2-40B4-BE49-F238E27FC236}">
                <a16:creationId xmlns:a16="http://schemas.microsoft.com/office/drawing/2014/main" id="{0AD76CE5-2078-463B-4971-AACD122F3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0884" y="-998"/>
            <a:ext cx="12192000" cy="996289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B1A17F9-4879-38AD-2240-F06862BA56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362" y="1118"/>
            <a:ext cx="950965" cy="6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32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F14884-10B0-3712-33DE-2FE1CAE0B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518" y="1674123"/>
            <a:ext cx="3574964" cy="2502476"/>
          </a:xfrm>
          <a:prstGeom prst="rect">
            <a:avLst/>
          </a:prstGeom>
        </p:spPr>
      </p:pic>
      <p:pic>
        <p:nvPicPr>
          <p:cNvPr id="3" name="Graphic 10">
            <a:extLst>
              <a:ext uri="{FF2B5EF4-FFF2-40B4-BE49-F238E27FC236}">
                <a16:creationId xmlns:a16="http://schemas.microsoft.com/office/drawing/2014/main" id="{C411E488-3E4B-252A-7C24-95C6F81CC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9595" y="5782673"/>
            <a:ext cx="12231191" cy="1076325"/>
          </a:xfrm>
          <a:prstGeom prst="rect">
            <a:avLst/>
          </a:prstGeom>
        </p:spPr>
      </p:pic>
      <p:pic>
        <p:nvPicPr>
          <p:cNvPr id="4" name="Graphic 12">
            <a:extLst>
              <a:ext uri="{FF2B5EF4-FFF2-40B4-BE49-F238E27FC236}">
                <a16:creationId xmlns:a16="http://schemas.microsoft.com/office/drawing/2014/main" id="{0AD76CE5-2078-463B-4971-AACD122F3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0884" y="-998"/>
            <a:ext cx="12192000" cy="996289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B1A17F9-4879-38AD-2240-F06862BA56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362" y="1118"/>
            <a:ext cx="950965" cy="613373"/>
          </a:xfrm>
          <a:prstGeom prst="rect">
            <a:avLst/>
          </a:prstGeom>
        </p:spPr>
      </p:pic>
      <p:pic>
        <p:nvPicPr>
          <p:cNvPr id="7" name="Picture 6" descr="A group of logos with text&#10;&#10;Description automatically generated">
            <a:extLst>
              <a:ext uri="{FF2B5EF4-FFF2-40B4-BE49-F238E27FC236}">
                <a16:creationId xmlns:a16="http://schemas.microsoft.com/office/drawing/2014/main" id="{E87B6919-6109-944B-1D13-1D5E8B9909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249" y="4482892"/>
            <a:ext cx="5853733" cy="140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8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10">
            <a:extLst>
              <a:ext uri="{FF2B5EF4-FFF2-40B4-BE49-F238E27FC236}">
                <a16:creationId xmlns:a16="http://schemas.microsoft.com/office/drawing/2014/main" id="{C411E488-3E4B-252A-7C24-95C6F81CC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9595" y="5782673"/>
            <a:ext cx="12231191" cy="1076325"/>
          </a:xfrm>
          <a:prstGeom prst="rect">
            <a:avLst/>
          </a:prstGeom>
        </p:spPr>
      </p:pic>
      <p:pic>
        <p:nvPicPr>
          <p:cNvPr id="4" name="Graphic 12">
            <a:extLst>
              <a:ext uri="{FF2B5EF4-FFF2-40B4-BE49-F238E27FC236}">
                <a16:creationId xmlns:a16="http://schemas.microsoft.com/office/drawing/2014/main" id="{0AD76CE5-2078-463B-4971-AACD122F3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0884" y="-998"/>
            <a:ext cx="12192000" cy="996289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B1A17F9-4879-38AD-2240-F06862BA56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362" y="1118"/>
            <a:ext cx="950965" cy="613373"/>
          </a:xfrm>
          <a:prstGeom prst="rect">
            <a:avLst/>
          </a:prstGeom>
        </p:spPr>
      </p:pic>
      <p:pic>
        <p:nvPicPr>
          <p:cNvPr id="6" name="Online Media 5" title="STEM Challenge 2024 - Primary School Introductory Briefing">
            <a:hlinkClick r:id="" action="ppaction://media"/>
            <a:extLst>
              <a:ext uri="{FF2B5EF4-FFF2-40B4-BE49-F238E27FC236}">
                <a16:creationId xmlns:a16="http://schemas.microsoft.com/office/drawing/2014/main" id="{2BDE5116-3273-F7BF-ACEA-630CA980DB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1730670" y="940419"/>
            <a:ext cx="9168780" cy="518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9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0BBC6-8FFD-8637-4462-58D9E1E6E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598" y="1253329"/>
            <a:ext cx="9280054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Learning Objective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To explore and evaluate a range of existing products.</a:t>
            </a:r>
          </a:p>
          <a:p>
            <a:pPr marL="0" indent="0">
              <a:buNone/>
            </a:pPr>
            <a:r>
              <a:rPr lang="en-US" u="sng" dirty="0"/>
              <a:t>Success Criteria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 can use the internet to research different furniture used in school.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 can identify the different types of furniture in school.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 can </a:t>
            </a:r>
            <a:r>
              <a:rPr lang="en-US" dirty="0" err="1"/>
              <a:t>recognise</a:t>
            </a:r>
            <a:r>
              <a:rPr lang="en-US" dirty="0"/>
              <a:t> positives and negatives in different furniture.</a:t>
            </a:r>
          </a:p>
          <a:p>
            <a:endParaRPr lang="en-GB" dirty="0"/>
          </a:p>
        </p:txBody>
      </p:sp>
      <p:pic>
        <p:nvPicPr>
          <p:cNvPr id="2" name="Graphic 10">
            <a:extLst>
              <a:ext uri="{FF2B5EF4-FFF2-40B4-BE49-F238E27FC236}">
                <a16:creationId xmlns:a16="http://schemas.microsoft.com/office/drawing/2014/main" id="{C411E488-3E4B-252A-7C24-95C6F81CC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595" y="5782673"/>
            <a:ext cx="12231191" cy="1076325"/>
          </a:xfrm>
          <a:prstGeom prst="rect">
            <a:avLst/>
          </a:prstGeom>
        </p:spPr>
      </p:pic>
      <p:pic>
        <p:nvPicPr>
          <p:cNvPr id="6" name="Graphic 12">
            <a:extLst>
              <a:ext uri="{FF2B5EF4-FFF2-40B4-BE49-F238E27FC236}">
                <a16:creationId xmlns:a16="http://schemas.microsoft.com/office/drawing/2014/main" id="{0AD76CE5-2078-463B-4971-AACD122F3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0884" y="-998"/>
            <a:ext cx="12192000" cy="996289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B1A17F9-4879-38AD-2240-F06862BA56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362" y="1118"/>
            <a:ext cx="950965" cy="6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6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9E4E45-A35F-3257-F125-1DC67FE96DAF}"/>
              </a:ext>
            </a:extLst>
          </p:cNvPr>
          <p:cNvSpPr txBox="1"/>
          <p:nvPr/>
        </p:nvSpPr>
        <p:spPr>
          <a:xfrm>
            <a:off x="2016777" y="765792"/>
            <a:ext cx="8043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 the world evolves, people encounter problems that there are currently not answers or solutions for.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BB5E8E-41EC-F5EB-6292-37B53171B6DC}"/>
              </a:ext>
            </a:extLst>
          </p:cNvPr>
          <p:cNvSpPr txBox="1"/>
          <p:nvPr/>
        </p:nvSpPr>
        <p:spPr>
          <a:xfrm>
            <a:off x="1325444" y="3252792"/>
            <a:ext cx="9648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Yet, inventors and designers think of ways to solve these problems.</a:t>
            </a:r>
          </a:p>
          <a:p>
            <a:pPr algn="ctr"/>
            <a:r>
              <a:rPr lang="en-US" dirty="0"/>
              <a:t>Have a look at these revolutionary inventions and think about what problem or dilemma they solved.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2B869A-2089-D5A1-7AE1-627C2532B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741" y="4037066"/>
            <a:ext cx="1646073" cy="1646073"/>
          </a:xfrm>
          <a:prstGeom prst="ellipse">
            <a:avLst/>
          </a:prstGeom>
          <a:ln w="63500" cap="rnd">
            <a:solidFill>
              <a:srgbClr val="FCB248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8 Skeptical Early Reactions to Revolutionary Inventions | Mental Floss">
            <a:extLst>
              <a:ext uri="{FF2B5EF4-FFF2-40B4-BE49-F238E27FC236}">
                <a16:creationId xmlns:a16="http://schemas.microsoft.com/office/drawing/2014/main" id="{DB66CB66-5A20-0981-6028-DA7F17387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606" y="4443845"/>
            <a:ext cx="1655075" cy="1640316"/>
          </a:xfrm>
          <a:prstGeom prst="ellipse">
            <a:avLst/>
          </a:prstGeom>
          <a:ln w="63500" cap="rnd">
            <a:solidFill>
              <a:srgbClr val="FCB248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B0DD206-F14D-DEA0-EAC7-576734666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897" y="4445400"/>
            <a:ext cx="1646073" cy="1640316"/>
          </a:xfrm>
          <a:prstGeom prst="ellipse">
            <a:avLst/>
          </a:prstGeom>
          <a:ln w="63500" cap="rnd">
            <a:solidFill>
              <a:srgbClr val="FCB248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 descr="Teaching 'Selfish' Wind Turbines to Share Can Boost Productivity | WIRED UK">
            <a:extLst>
              <a:ext uri="{FF2B5EF4-FFF2-40B4-BE49-F238E27FC236}">
                <a16:creationId xmlns:a16="http://schemas.microsoft.com/office/drawing/2014/main" id="{9EDD8F46-F4AF-C5ED-0973-3133AA4AF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763" y="4038798"/>
            <a:ext cx="1646073" cy="1644341"/>
          </a:xfrm>
          <a:prstGeom prst="ellipse">
            <a:avLst/>
          </a:prstGeom>
          <a:ln w="63500" cap="rnd">
            <a:solidFill>
              <a:srgbClr val="FCB248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A14F7BA-2538-4E7D-DED7-264097903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6370" y="1220729"/>
            <a:ext cx="2154335" cy="21543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F3BAAF-E403-32F2-607C-D1E2A5D493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6001" y="4063953"/>
            <a:ext cx="1655075" cy="1646073"/>
          </a:xfrm>
          <a:prstGeom prst="ellipse">
            <a:avLst/>
          </a:prstGeom>
          <a:ln w="76200">
            <a:solidFill>
              <a:srgbClr val="FCB248"/>
            </a:solidFill>
          </a:ln>
        </p:spPr>
      </p:pic>
      <p:pic>
        <p:nvPicPr>
          <p:cNvPr id="16" name="Graphic 10">
            <a:extLst>
              <a:ext uri="{FF2B5EF4-FFF2-40B4-BE49-F238E27FC236}">
                <a16:creationId xmlns:a16="http://schemas.microsoft.com/office/drawing/2014/main" id="{C411E488-3E4B-252A-7C24-95C6F81CC3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9595" y="5782673"/>
            <a:ext cx="12231191" cy="1076325"/>
          </a:xfrm>
          <a:prstGeom prst="rect">
            <a:avLst/>
          </a:prstGeom>
        </p:spPr>
      </p:pic>
      <p:pic>
        <p:nvPicPr>
          <p:cNvPr id="17" name="Graphic 12">
            <a:extLst>
              <a:ext uri="{FF2B5EF4-FFF2-40B4-BE49-F238E27FC236}">
                <a16:creationId xmlns:a16="http://schemas.microsoft.com/office/drawing/2014/main" id="{0AD76CE5-2078-463B-4971-AACD122F37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0884" y="-998"/>
            <a:ext cx="12192000" cy="996289"/>
          </a:xfrm>
          <a:prstGeom prst="rect">
            <a:avLst/>
          </a:prstGeom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EB1A17F9-4879-38AD-2240-F06862BA56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362" y="1118"/>
            <a:ext cx="950965" cy="6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3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E05748-907D-B6C3-5D9D-9B990A9A70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470"/>
          <a:stretch/>
        </p:blipFill>
        <p:spPr>
          <a:xfrm>
            <a:off x="4473722" y="1557203"/>
            <a:ext cx="3222785" cy="22296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2A8487-260A-1D55-971B-D7F30AAE43FA}"/>
              </a:ext>
            </a:extLst>
          </p:cNvPr>
          <p:cNvSpPr txBox="1"/>
          <p:nvPr/>
        </p:nvSpPr>
        <p:spPr>
          <a:xfrm>
            <a:off x="3841728" y="894214"/>
            <a:ext cx="4592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Who is Ambic Manufacturing?</a:t>
            </a:r>
            <a:endParaRPr lang="en-GB" sz="2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F0E6D0-D06B-0396-6378-767ACD78D061}"/>
              </a:ext>
            </a:extLst>
          </p:cNvPr>
          <p:cNvSpPr/>
          <p:nvPr/>
        </p:nvSpPr>
        <p:spPr>
          <a:xfrm>
            <a:off x="1946544" y="973703"/>
            <a:ext cx="1816778" cy="1573620"/>
          </a:xfrm>
          <a:prstGeom prst="ellipse">
            <a:avLst/>
          </a:prstGeom>
          <a:noFill/>
          <a:ln w="28575">
            <a:solidFill>
              <a:srgbClr val="FCB2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We are a bespoke furniture manufacturing factory based in Chester-le Street. 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5B75487-A3E5-6D2C-8B08-95DDC1D6B48D}"/>
              </a:ext>
            </a:extLst>
          </p:cNvPr>
          <p:cNvSpPr/>
          <p:nvPr/>
        </p:nvSpPr>
        <p:spPr>
          <a:xfrm>
            <a:off x="153956" y="2001564"/>
            <a:ext cx="1816778" cy="1573620"/>
          </a:xfrm>
          <a:prstGeom prst="ellipse">
            <a:avLst/>
          </a:prstGeom>
          <a:noFill/>
          <a:ln w="28575">
            <a:solidFill>
              <a:srgbClr val="FCB2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We make furniture for schools, universities, laboratories restaurants and much more.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1D5D3F-F577-EFD9-CDDB-D6C8D02477F0}"/>
              </a:ext>
            </a:extLst>
          </p:cNvPr>
          <p:cNvSpPr/>
          <p:nvPr/>
        </p:nvSpPr>
        <p:spPr>
          <a:xfrm>
            <a:off x="9759623" y="962047"/>
            <a:ext cx="1816778" cy="1573620"/>
          </a:xfrm>
          <a:prstGeom prst="ellipse">
            <a:avLst/>
          </a:prstGeom>
          <a:noFill/>
          <a:ln w="28575">
            <a:solidFill>
              <a:srgbClr val="FCB2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We employ over 30 members of staff who come from a range of backgrounds and education.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379818-9887-0E00-7AB9-BF5C37E34D39}"/>
              </a:ext>
            </a:extLst>
          </p:cNvPr>
          <p:cNvSpPr/>
          <p:nvPr/>
        </p:nvSpPr>
        <p:spPr>
          <a:xfrm>
            <a:off x="8017925" y="2146660"/>
            <a:ext cx="1816778" cy="1573620"/>
          </a:xfrm>
          <a:prstGeom prst="ellipse">
            <a:avLst/>
          </a:prstGeom>
          <a:noFill/>
          <a:ln w="28575">
            <a:solidFill>
              <a:srgbClr val="FCB2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We have 4 industry experts that meet with clients to discuss the needs or problems they are having.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D0E3197-E4DF-8A9D-6BC1-86B18E3AA30F}"/>
              </a:ext>
            </a:extLst>
          </p:cNvPr>
          <p:cNvSpPr/>
          <p:nvPr/>
        </p:nvSpPr>
        <p:spPr>
          <a:xfrm>
            <a:off x="9783882" y="3183327"/>
            <a:ext cx="1816778" cy="1573620"/>
          </a:xfrm>
          <a:prstGeom prst="ellipse">
            <a:avLst/>
          </a:prstGeom>
          <a:noFill/>
          <a:ln w="28575">
            <a:solidFill>
              <a:srgbClr val="FCB2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There is over 10 different departments that work together closely to manufacture a product.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54E74E-E315-9977-C459-98598EFB742F}"/>
              </a:ext>
            </a:extLst>
          </p:cNvPr>
          <p:cNvSpPr/>
          <p:nvPr/>
        </p:nvSpPr>
        <p:spPr>
          <a:xfrm>
            <a:off x="1919628" y="2878877"/>
            <a:ext cx="1816778" cy="1573620"/>
          </a:xfrm>
          <a:prstGeom prst="ellipse">
            <a:avLst/>
          </a:prstGeom>
          <a:noFill/>
          <a:ln w="28575">
            <a:solidFill>
              <a:srgbClr val="FCB2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Headteachers normally come to us to manufacture something specifically for their school.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E4900E-A509-3469-BF2C-682E78725E9D}"/>
              </a:ext>
            </a:extLst>
          </p:cNvPr>
          <p:cNvSpPr/>
          <p:nvPr/>
        </p:nvSpPr>
        <p:spPr>
          <a:xfrm>
            <a:off x="236329" y="4088047"/>
            <a:ext cx="1816778" cy="1573620"/>
          </a:xfrm>
          <a:prstGeom prst="ellipse">
            <a:avLst/>
          </a:prstGeom>
          <a:noFill/>
          <a:ln w="28575">
            <a:solidFill>
              <a:srgbClr val="FCB2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We work with wood, metal, man-made material such as laminate and solid surface.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FE5508D-EA8C-308E-B7FC-AD10446A14E3}"/>
              </a:ext>
            </a:extLst>
          </p:cNvPr>
          <p:cNvSpPr/>
          <p:nvPr/>
        </p:nvSpPr>
        <p:spPr>
          <a:xfrm>
            <a:off x="8089331" y="4420907"/>
            <a:ext cx="1816778" cy="1573620"/>
          </a:xfrm>
          <a:prstGeom prst="ellipse">
            <a:avLst/>
          </a:prstGeom>
          <a:noFill/>
          <a:ln w="28575">
            <a:solidFill>
              <a:srgbClr val="FCB2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We love when schools ask us for something unique and different!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8EE625B-8359-3D60-0997-85CCBF392C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04" b="86019" l="19974" r="34375">
                        <a14:foregroundMark x1="29167" y1="82222" x2="29167" y2="82222"/>
                        <a14:foregroundMark x1="26823" y1="86111" x2="26823" y2="86111"/>
                        <a14:foregroundMark x1="34401" y1="70463" x2="34401" y2="70463"/>
                        <a14:foregroundMark x1="27240" y1="20278" x2="27240" y2="20278"/>
                        <a14:foregroundMark x1="28516" y1="18704" x2="28516" y2="18704"/>
                        <a14:foregroundMark x1="23620" y1="21944" x2="23620" y2="21944"/>
                        <a14:foregroundMark x1="24193" y1="28796" x2="24193" y2="28796"/>
                        <a14:foregroundMark x1="24427" y1="42500" x2="24427" y2="42500"/>
                        <a14:foregroundMark x1="24661" y1="37500" x2="24661" y2="37500"/>
                      </a14:backgroundRemoval>
                    </a14:imgEffect>
                  </a14:imgLayer>
                </a14:imgProps>
              </a:ext>
            </a:extLst>
          </a:blip>
          <a:srcRect l="18241" t="15524" r="64215" b="12007"/>
          <a:stretch/>
        </p:blipFill>
        <p:spPr>
          <a:xfrm>
            <a:off x="5000829" y="3145937"/>
            <a:ext cx="2510278" cy="29162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16967F5-64E9-A6D9-8E3B-A607ED7215D3}"/>
              </a:ext>
            </a:extLst>
          </p:cNvPr>
          <p:cNvSpPr txBox="1"/>
          <p:nvPr/>
        </p:nvSpPr>
        <p:spPr>
          <a:xfrm>
            <a:off x="3348797" y="4828566"/>
            <a:ext cx="3409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are based here in the North East!</a:t>
            </a:r>
            <a:endParaRPr lang="en-GB" sz="28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EE426D3-D26C-3321-EEEF-2B043B5776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99" b="95441" l="3404" r="94894">
                        <a14:foregroundMark x1="40851" y1="28875" x2="40851" y2="28875"/>
                        <a14:foregroundMark x1="40000" y1="7599" x2="40000" y2="7599"/>
                        <a14:foregroundMark x1="35106" y1="44985" x2="35106" y2="44985"/>
                        <a14:foregroundMark x1="31702" y1="50456" x2="31702" y2="50456"/>
                        <a14:foregroundMark x1="22128" y1="51064" x2="22128" y2="51064"/>
                        <a14:foregroundMark x1="17021" y1="52280" x2="17021" y2="52280"/>
                        <a14:foregroundMark x1="25106" y1="65653" x2="25106" y2="65653"/>
                        <a14:foregroundMark x1="57234" y1="60486" x2="57234" y2="60486"/>
                        <a14:foregroundMark x1="76383" y1="54407" x2="76383" y2="54407"/>
                        <a14:foregroundMark x1="78511" y1="31611" x2="78511" y2="31611"/>
                        <a14:foregroundMark x1="88723" y1="48024" x2="88723" y2="48024"/>
                        <a14:foregroundMark x1="94894" y1="77812" x2="94894" y2="77812"/>
                        <a14:foregroundMark x1="63191" y1="65046" x2="63191" y2="65046"/>
                        <a14:foregroundMark x1="65106" y1="65046" x2="65106" y2="65046"/>
                        <a14:foregroundMark x1="52553" y1="24924" x2="52553" y2="24924"/>
                        <a14:foregroundMark x1="54043" y1="24316" x2="54043" y2="24316"/>
                        <a14:foregroundMark x1="53404" y1="24620" x2="53404" y2="24620"/>
                        <a14:foregroundMark x1="14681" y1="87538" x2="14681" y2="87538"/>
                        <a14:foregroundMark x1="4894" y1="89970" x2="4894" y2="89970"/>
                        <a14:foregroundMark x1="3404" y1="95441" x2="3404" y2="95441"/>
                        <a14:foregroundMark x1="73617" y1="83891" x2="73617" y2="83891"/>
                        <a14:foregroundMark x1="74255" y1="83891" x2="74255" y2="83891"/>
                        <a14:foregroundMark x1="52553" y1="45897" x2="52553" y2="458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5348" y="4043793"/>
            <a:ext cx="506397" cy="354478"/>
          </a:xfrm>
          <a:prstGeom prst="rect">
            <a:avLst/>
          </a:prstGeom>
        </p:spPr>
      </p:pic>
      <p:pic>
        <p:nvPicPr>
          <p:cNvPr id="13" name="Graphic 10">
            <a:extLst>
              <a:ext uri="{FF2B5EF4-FFF2-40B4-BE49-F238E27FC236}">
                <a16:creationId xmlns:a16="http://schemas.microsoft.com/office/drawing/2014/main" id="{C411E488-3E4B-252A-7C24-95C6F81CC3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9595" y="5782673"/>
            <a:ext cx="12231191" cy="1076325"/>
          </a:xfrm>
          <a:prstGeom prst="rect">
            <a:avLst/>
          </a:prstGeom>
        </p:spPr>
      </p:pic>
      <p:pic>
        <p:nvPicPr>
          <p:cNvPr id="14" name="Graphic 12">
            <a:extLst>
              <a:ext uri="{FF2B5EF4-FFF2-40B4-BE49-F238E27FC236}">
                <a16:creationId xmlns:a16="http://schemas.microsoft.com/office/drawing/2014/main" id="{0AD76CE5-2078-463B-4971-AACD122F37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0884" y="-998"/>
            <a:ext cx="12192000" cy="996289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EB1A17F9-4879-38AD-2240-F06862BA56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362" y="1118"/>
            <a:ext cx="950965" cy="6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3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Box 1031">
            <a:extLst>
              <a:ext uri="{FF2B5EF4-FFF2-40B4-BE49-F238E27FC236}">
                <a16:creationId xmlns:a16="http://schemas.microsoft.com/office/drawing/2014/main" id="{0EFA01F3-0007-0927-2EBF-43F9F4D7B0F0}"/>
              </a:ext>
            </a:extLst>
          </p:cNvPr>
          <p:cNvSpPr txBox="1"/>
          <p:nvPr/>
        </p:nvSpPr>
        <p:spPr>
          <a:xfrm>
            <a:off x="8862049" y="2289635"/>
            <a:ext cx="623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CB248"/>
                </a:solidFill>
              </a:rPr>
              <a:t>M</a:t>
            </a:r>
            <a:endParaRPr lang="en-GB" sz="4000" dirty="0"/>
          </a:p>
        </p:txBody>
      </p:sp>
      <p:sp>
        <p:nvSpPr>
          <p:cNvPr id="1031" name="TextBox 1030">
            <a:extLst>
              <a:ext uri="{FF2B5EF4-FFF2-40B4-BE49-F238E27FC236}">
                <a16:creationId xmlns:a16="http://schemas.microsoft.com/office/drawing/2014/main" id="{FF1EC0FE-D1B9-FE6A-2857-3DC637445821}"/>
              </a:ext>
            </a:extLst>
          </p:cNvPr>
          <p:cNvSpPr txBox="1"/>
          <p:nvPr/>
        </p:nvSpPr>
        <p:spPr>
          <a:xfrm>
            <a:off x="5718781" y="2289635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CB248"/>
                </a:solidFill>
              </a:rPr>
              <a:t>E</a:t>
            </a:r>
            <a:endParaRPr lang="en-GB" sz="2400" dirty="0"/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DC8443EE-7684-D6F8-60B9-F9F7F2D78481}"/>
              </a:ext>
            </a:extLst>
          </p:cNvPr>
          <p:cNvSpPr txBox="1"/>
          <p:nvPr/>
        </p:nvSpPr>
        <p:spPr>
          <a:xfrm>
            <a:off x="2924295" y="2289635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CB248"/>
                </a:solidFill>
              </a:rPr>
              <a:t>T</a:t>
            </a:r>
            <a:endParaRPr lang="en-GB" sz="4000" dirty="0"/>
          </a:p>
        </p:txBody>
      </p:sp>
      <p:sp>
        <p:nvSpPr>
          <p:cNvPr id="1028" name="TextBox 1027">
            <a:extLst>
              <a:ext uri="{FF2B5EF4-FFF2-40B4-BE49-F238E27FC236}">
                <a16:creationId xmlns:a16="http://schemas.microsoft.com/office/drawing/2014/main" id="{B48DC528-B055-FD08-AEB0-89F115704310}"/>
              </a:ext>
            </a:extLst>
          </p:cNvPr>
          <p:cNvSpPr txBox="1"/>
          <p:nvPr/>
        </p:nvSpPr>
        <p:spPr>
          <a:xfrm>
            <a:off x="761998" y="2289635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CB248"/>
                </a:solidFill>
              </a:rPr>
              <a:t>S</a:t>
            </a:r>
            <a:endParaRPr lang="en-GB" sz="4000" dirty="0"/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BD644AB7-1C43-92E4-C021-7F59D8A1D7C1}"/>
              </a:ext>
            </a:extLst>
          </p:cNvPr>
          <p:cNvSpPr/>
          <p:nvPr/>
        </p:nvSpPr>
        <p:spPr>
          <a:xfrm>
            <a:off x="165463" y="1837509"/>
            <a:ext cx="10850880" cy="984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80015A-1A98-6A0E-F675-9F968643EBF9}"/>
              </a:ext>
            </a:extLst>
          </p:cNvPr>
          <p:cNvSpPr txBox="1"/>
          <p:nvPr/>
        </p:nvSpPr>
        <p:spPr>
          <a:xfrm>
            <a:off x="853544" y="2985507"/>
            <a:ext cx="1749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CB248"/>
                </a:solidFill>
              </a:rPr>
              <a:t>S</a:t>
            </a:r>
            <a:r>
              <a:rPr lang="en-US" sz="4000" dirty="0"/>
              <a:t>cience</a:t>
            </a:r>
            <a:endParaRPr lang="en-GB" sz="4000" dirty="0"/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B101BA25-5C62-F5AA-C791-D7EFD5693532}"/>
              </a:ext>
            </a:extLst>
          </p:cNvPr>
          <p:cNvSpPr txBox="1"/>
          <p:nvPr/>
        </p:nvSpPr>
        <p:spPr>
          <a:xfrm>
            <a:off x="3016218" y="2985507"/>
            <a:ext cx="2532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CB248"/>
                </a:solidFill>
              </a:rPr>
              <a:t>T</a:t>
            </a:r>
            <a:r>
              <a:rPr lang="en-US" sz="4000" dirty="0"/>
              <a:t>echnology</a:t>
            </a:r>
            <a:endParaRPr lang="en-GB" sz="4000" dirty="0"/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E431B85D-D912-197C-5835-E835E2009777}"/>
              </a:ext>
            </a:extLst>
          </p:cNvPr>
          <p:cNvSpPr txBox="1"/>
          <p:nvPr/>
        </p:nvSpPr>
        <p:spPr>
          <a:xfrm>
            <a:off x="5810704" y="2985507"/>
            <a:ext cx="2707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CB248"/>
                </a:solidFill>
              </a:rPr>
              <a:t>E</a:t>
            </a:r>
            <a:r>
              <a:rPr lang="en-US" sz="4000" dirty="0"/>
              <a:t>ngineering</a:t>
            </a:r>
            <a:r>
              <a:rPr lang="en-US" sz="2400" dirty="0"/>
              <a:t> </a:t>
            </a:r>
            <a:endParaRPr lang="en-GB" sz="2400" dirty="0"/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0C55F4DF-1B62-3419-1178-5911E6E38166}"/>
              </a:ext>
            </a:extLst>
          </p:cNvPr>
          <p:cNvSpPr txBox="1"/>
          <p:nvPr/>
        </p:nvSpPr>
        <p:spPr>
          <a:xfrm>
            <a:off x="8953973" y="2985507"/>
            <a:ext cx="1505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CB248"/>
                </a:solidFill>
              </a:rPr>
              <a:t>M</a:t>
            </a:r>
            <a:r>
              <a:rPr lang="en-US" sz="4000" dirty="0" err="1"/>
              <a:t>aths</a:t>
            </a:r>
            <a:endParaRPr lang="en-GB" sz="4000" dirty="0"/>
          </a:p>
        </p:txBody>
      </p: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C3101637-FE7B-1D78-8667-49C0E5FA0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578" y="889781"/>
            <a:ext cx="2707793" cy="1895456"/>
          </a:xfrm>
          <a:prstGeom prst="rect">
            <a:avLst/>
          </a:prstGeom>
        </p:spPr>
      </p:pic>
      <p:sp>
        <p:nvSpPr>
          <p:cNvPr id="1037" name="TextBox 1036">
            <a:extLst>
              <a:ext uri="{FF2B5EF4-FFF2-40B4-BE49-F238E27FC236}">
                <a16:creationId xmlns:a16="http://schemas.microsoft.com/office/drawing/2014/main" id="{2AF451D6-C0A8-562A-FCBE-3ADC355CAF57}"/>
              </a:ext>
            </a:extLst>
          </p:cNvPr>
          <p:cNvSpPr txBox="1"/>
          <p:nvPr/>
        </p:nvSpPr>
        <p:spPr>
          <a:xfrm>
            <a:off x="3539762" y="5406674"/>
            <a:ext cx="454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 use these 4 ideas every day at Ambic. </a:t>
            </a:r>
            <a:endParaRPr lang="en-GB" sz="2000" dirty="0"/>
          </a:p>
        </p:txBody>
      </p:sp>
      <p:pic>
        <p:nvPicPr>
          <p:cNvPr id="6" name="Graphic 10">
            <a:extLst>
              <a:ext uri="{FF2B5EF4-FFF2-40B4-BE49-F238E27FC236}">
                <a16:creationId xmlns:a16="http://schemas.microsoft.com/office/drawing/2014/main" id="{C411E488-3E4B-252A-7C24-95C6F81CC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9595" y="5782673"/>
            <a:ext cx="12231191" cy="1076325"/>
          </a:xfrm>
          <a:prstGeom prst="rect">
            <a:avLst/>
          </a:prstGeom>
        </p:spPr>
      </p:pic>
      <p:pic>
        <p:nvPicPr>
          <p:cNvPr id="7" name="Graphic 12">
            <a:extLst>
              <a:ext uri="{FF2B5EF4-FFF2-40B4-BE49-F238E27FC236}">
                <a16:creationId xmlns:a16="http://schemas.microsoft.com/office/drawing/2014/main" id="{0AD76CE5-2078-463B-4971-AACD122F3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0884" y="-998"/>
            <a:ext cx="12192000" cy="996289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EB1A17F9-4879-38AD-2240-F06862BA56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362" y="1118"/>
            <a:ext cx="950965" cy="6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1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2901 0.3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2407 L 0.1513 0.300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4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37 L -0.03932 0.300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26523 0.3002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8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/>
      <p:bldP spid="1031" grpId="0"/>
      <p:bldP spid="1030" grpId="0"/>
      <p:bldP spid="1028" grpId="0"/>
      <p:bldP spid="16" grpId="0"/>
      <p:bldP spid="1024" grpId="0"/>
      <p:bldP spid="1025" grpId="0"/>
      <p:bldP spid="1027" grpId="0"/>
      <p:bldP spid="10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450E36-F64E-C38E-A73C-5B8BD7577D06}"/>
              </a:ext>
            </a:extLst>
          </p:cNvPr>
          <p:cNvSpPr txBox="1"/>
          <p:nvPr/>
        </p:nvSpPr>
        <p:spPr>
          <a:xfrm>
            <a:off x="542745" y="791830"/>
            <a:ext cx="2831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Let’s learn some vocabulary.</a:t>
            </a:r>
            <a:endParaRPr lang="en-GB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23BF894-AEBE-48E5-B7AD-84E95575E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593863"/>
              </p:ext>
            </p:extLst>
          </p:nvPr>
        </p:nvGraphicFramePr>
        <p:xfrm>
          <a:off x="670071" y="1405022"/>
          <a:ext cx="10678275" cy="4542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655">
                  <a:extLst>
                    <a:ext uri="{9D8B030D-6E8A-4147-A177-3AD203B41FA5}">
                      <a16:colId xmlns:a16="http://schemas.microsoft.com/office/drawing/2014/main" val="2513972817"/>
                    </a:ext>
                  </a:extLst>
                </a:gridCol>
                <a:gridCol w="2135655">
                  <a:extLst>
                    <a:ext uri="{9D8B030D-6E8A-4147-A177-3AD203B41FA5}">
                      <a16:colId xmlns:a16="http://schemas.microsoft.com/office/drawing/2014/main" val="2022456159"/>
                    </a:ext>
                  </a:extLst>
                </a:gridCol>
                <a:gridCol w="2135655">
                  <a:extLst>
                    <a:ext uri="{9D8B030D-6E8A-4147-A177-3AD203B41FA5}">
                      <a16:colId xmlns:a16="http://schemas.microsoft.com/office/drawing/2014/main" val="3791749234"/>
                    </a:ext>
                  </a:extLst>
                </a:gridCol>
                <a:gridCol w="2135655">
                  <a:extLst>
                    <a:ext uri="{9D8B030D-6E8A-4147-A177-3AD203B41FA5}">
                      <a16:colId xmlns:a16="http://schemas.microsoft.com/office/drawing/2014/main" val="121869704"/>
                    </a:ext>
                  </a:extLst>
                </a:gridCol>
                <a:gridCol w="2135655">
                  <a:extLst>
                    <a:ext uri="{9D8B030D-6E8A-4147-A177-3AD203B41FA5}">
                      <a16:colId xmlns:a16="http://schemas.microsoft.com/office/drawing/2014/main" val="2336138955"/>
                    </a:ext>
                  </a:extLst>
                </a:gridCol>
              </a:tblGrid>
              <a:tr h="400594">
                <a:tc>
                  <a:txBody>
                    <a:bodyPr/>
                    <a:lstStyle/>
                    <a:p>
                      <a:r>
                        <a:rPr lang="en-US" dirty="0"/>
                        <a:t>Word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B24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Heard before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B24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Prediction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B24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Actual Meaning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B24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 in a sentence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B2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66980"/>
                  </a:ext>
                </a:extLst>
              </a:tr>
              <a:tr h="848551">
                <a:tc>
                  <a:txBody>
                    <a:bodyPr/>
                    <a:lstStyle/>
                    <a:p>
                      <a:r>
                        <a:rPr lang="en-GB" dirty="0"/>
                        <a:t>Innovative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028225"/>
                  </a:ext>
                </a:extLst>
              </a:tr>
              <a:tr h="8399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Practical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344421"/>
                  </a:ext>
                </a:extLst>
              </a:tr>
              <a:tr h="7956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Ergonomic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573793"/>
                  </a:ext>
                </a:extLst>
              </a:tr>
              <a:tr h="786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Engineer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586750"/>
                  </a:ext>
                </a:extLst>
              </a:tr>
              <a:tr h="8710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Ingenuity 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402656"/>
                  </a:ext>
                </a:extLst>
              </a:tr>
            </a:tbl>
          </a:graphicData>
        </a:graphic>
      </p:graphicFrame>
      <p:pic>
        <p:nvPicPr>
          <p:cNvPr id="4" name="Graphic 10">
            <a:extLst>
              <a:ext uri="{FF2B5EF4-FFF2-40B4-BE49-F238E27FC236}">
                <a16:creationId xmlns:a16="http://schemas.microsoft.com/office/drawing/2014/main" id="{C411E488-3E4B-252A-7C24-95C6F81CC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595" y="5782673"/>
            <a:ext cx="12231191" cy="1076325"/>
          </a:xfrm>
          <a:prstGeom prst="rect">
            <a:avLst/>
          </a:prstGeom>
        </p:spPr>
      </p:pic>
      <p:pic>
        <p:nvPicPr>
          <p:cNvPr id="5" name="Graphic 12">
            <a:extLst>
              <a:ext uri="{FF2B5EF4-FFF2-40B4-BE49-F238E27FC236}">
                <a16:creationId xmlns:a16="http://schemas.microsoft.com/office/drawing/2014/main" id="{0AD76CE5-2078-463B-4971-AACD122F3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0884" y="-998"/>
            <a:ext cx="12192000" cy="996289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B1A17F9-4879-38AD-2240-F06862BA56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362" y="1118"/>
            <a:ext cx="950965" cy="6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55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5F4A87-8BAD-0A8E-54A6-7A6F9A7DD9CC}"/>
              </a:ext>
            </a:extLst>
          </p:cNvPr>
          <p:cNvSpPr txBox="1"/>
          <p:nvPr/>
        </p:nvSpPr>
        <p:spPr>
          <a:xfrm>
            <a:off x="2695809" y="1040412"/>
            <a:ext cx="80431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When schools are looking for new furniture for their classrooms or shared spaces, the normally look online or in a catalogues.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Has your teacher done this?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It is easy to see what you can purchase by doing a quick search on the internet.</a:t>
            </a:r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449CF-6A9B-5C99-F957-1F1355135F4A}"/>
              </a:ext>
            </a:extLst>
          </p:cNvPr>
          <p:cNvSpPr txBox="1"/>
          <p:nvPr/>
        </p:nvSpPr>
        <p:spPr>
          <a:xfrm>
            <a:off x="2695809" y="5180864"/>
            <a:ext cx="8043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It is also product designers and our project managers do when asked for new and innovative furniture. 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06A7EA-3631-2FC7-D031-F6BC01E96647}"/>
              </a:ext>
            </a:extLst>
          </p:cNvPr>
          <p:cNvSpPr txBox="1"/>
          <p:nvPr/>
        </p:nvSpPr>
        <p:spPr>
          <a:xfrm>
            <a:off x="3482112" y="2962071"/>
            <a:ext cx="61742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Have a go at searching these phrases on images on a search engine.</a:t>
            </a:r>
          </a:p>
          <a:p>
            <a:pPr algn="ctr"/>
            <a:endParaRPr lang="en-US" dirty="0"/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n-US" dirty="0"/>
              <a:t>Children’s school furniture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n-US" dirty="0"/>
              <a:t>Furniture for schools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n-US" dirty="0"/>
              <a:t>Classroom storage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n-US" dirty="0"/>
              <a:t>Bespoke school furniture.</a:t>
            </a:r>
          </a:p>
        </p:txBody>
      </p:sp>
      <p:pic>
        <p:nvPicPr>
          <p:cNvPr id="3" name="Graphic 10">
            <a:extLst>
              <a:ext uri="{FF2B5EF4-FFF2-40B4-BE49-F238E27FC236}">
                <a16:creationId xmlns:a16="http://schemas.microsoft.com/office/drawing/2014/main" id="{C411E488-3E4B-252A-7C24-95C6F81CC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595" y="5782673"/>
            <a:ext cx="12231191" cy="1076325"/>
          </a:xfrm>
          <a:prstGeom prst="rect">
            <a:avLst/>
          </a:prstGeom>
        </p:spPr>
      </p:pic>
      <p:pic>
        <p:nvPicPr>
          <p:cNvPr id="7" name="Graphic 12">
            <a:extLst>
              <a:ext uri="{FF2B5EF4-FFF2-40B4-BE49-F238E27FC236}">
                <a16:creationId xmlns:a16="http://schemas.microsoft.com/office/drawing/2014/main" id="{0AD76CE5-2078-463B-4971-AACD122F3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0884" y="-998"/>
            <a:ext cx="12192000" cy="996289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EB1A17F9-4879-38AD-2240-F06862BA56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362" y="1118"/>
            <a:ext cx="950965" cy="6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4E53BE-3033-D780-F219-6A3A369E7D49}"/>
              </a:ext>
            </a:extLst>
          </p:cNvPr>
          <p:cNvSpPr txBox="1"/>
          <p:nvPr/>
        </p:nvSpPr>
        <p:spPr>
          <a:xfrm>
            <a:off x="1650741" y="1603655"/>
            <a:ext cx="85813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Your task today: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You are all going to do some market research using the internet.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You are going to be investigating what different types of furniture schools can already buy.</a:t>
            </a:r>
          </a:p>
        </p:txBody>
      </p:sp>
      <p:pic>
        <p:nvPicPr>
          <p:cNvPr id="4" name="Graphic 10">
            <a:extLst>
              <a:ext uri="{FF2B5EF4-FFF2-40B4-BE49-F238E27FC236}">
                <a16:creationId xmlns:a16="http://schemas.microsoft.com/office/drawing/2014/main" id="{C411E488-3E4B-252A-7C24-95C6F81CC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595" y="5782673"/>
            <a:ext cx="12231191" cy="1076325"/>
          </a:xfrm>
          <a:prstGeom prst="rect">
            <a:avLst/>
          </a:prstGeom>
        </p:spPr>
      </p:pic>
      <p:pic>
        <p:nvPicPr>
          <p:cNvPr id="5" name="Graphic 12">
            <a:extLst>
              <a:ext uri="{FF2B5EF4-FFF2-40B4-BE49-F238E27FC236}">
                <a16:creationId xmlns:a16="http://schemas.microsoft.com/office/drawing/2014/main" id="{0AD76CE5-2078-463B-4971-AACD122F3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0884" y="-998"/>
            <a:ext cx="12192000" cy="996289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B1A17F9-4879-38AD-2240-F06862BA56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362" y="1118"/>
            <a:ext cx="950965" cy="6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35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733</Words>
  <Application>Microsoft Office PowerPoint</Application>
  <PresentationFormat>Widescreen</PresentationFormat>
  <Paragraphs>103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Wingdings</vt:lpstr>
      <vt:lpstr>Office Theme</vt:lpstr>
      <vt:lpstr>Ambic Stem 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Ambic Stem Challenge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Ambic Stem Challenge</dc:title>
  <dc:creator>Jessica Hunt</dc:creator>
  <cp:lastModifiedBy>Craig Gardner</cp:lastModifiedBy>
  <cp:revision>8</cp:revision>
  <dcterms:created xsi:type="dcterms:W3CDTF">2022-11-18T10:15:17Z</dcterms:created>
  <dcterms:modified xsi:type="dcterms:W3CDTF">2024-03-07T15:59:26Z</dcterms:modified>
</cp:coreProperties>
</file>